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9603363" cy="39603363"/>
  <p:notesSz cx="6858000" cy="9144000"/>
  <p:defaultTextStyle>
    <a:defPPr>
      <a:defRPr lang="en-US"/>
    </a:defPPr>
    <a:lvl1pPr marL="0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1pPr>
    <a:lvl2pPr marL="2263049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2pPr>
    <a:lvl3pPr marL="4526097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3pPr>
    <a:lvl4pPr marL="6789146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4pPr>
    <a:lvl5pPr marL="9052194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5pPr>
    <a:lvl6pPr marL="11315243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6pPr>
    <a:lvl7pPr marL="13578291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7pPr>
    <a:lvl8pPr marL="15841340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8pPr>
    <a:lvl9pPr marL="18104388" algn="l" defTabSz="4526097" rtl="0" eaLnBrk="1" latinLnBrk="0" hangingPunct="1">
      <a:defRPr sz="8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7272" y="9192"/>
      </p:cViewPr>
      <p:guideLst>
        <p:guide orient="horz" pos="12474"/>
        <p:guide pos="12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970252" y="12302714"/>
            <a:ext cx="33662859" cy="848905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940505" y="22441906"/>
            <a:ext cx="27722354" cy="101208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63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26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78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05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315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57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841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10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8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1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8712438" y="1585974"/>
            <a:ext cx="8910757" cy="3379120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980168" y="1585974"/>
            <a:ext cx="26072214" cy="3379120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5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4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28393" y="25448831"/>
            <a:ext cx="33662859" cy="7865668"/>
          </a:xfrm>
        </p:spPr>
        <p:txBody>
          <a:bodyPr anchor="t"/>
          <a:lstStyle>
            <a:lvl1pPr algn="l">
              <a:defRPr sz="198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128393" y="16785598"/>
            <a:ext cx="33662859" cy="8663233"/>
          </a:xfrm>
        </p:spPr>
        <p:txBody>
          <a:bodyPr anchor="b"/>
          <a:lstStyle>
            <a:lvl1pPr marL="0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1pPr>
            <a:lvl2pPr marL="2263049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2pPr>
            <a:lvl3pPr marL="4526097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3pPr>
            <a:lvl4pPr marL="6789146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4pPr>
            <a:lvl5pPr marL="9052194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5pPr>
            <a:lvl6pPr marL="11315243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6pPr>
            <a:lvl7pPr marL="13578291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7pPr>
            <a:lvl8pPr marL="1584134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8pPr>
            <a:lvl9pPr marL="18104388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6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980168" y="9240788"/>
            <a:ext cx="17491485" cy="26136389"/>
          </a:xfrm>
        </p:spPr>
        <p:txBody>
          <a:bodyPr/>
          <a:lstStyle>
            <a:lvl1pPr>
              <a:defRPr sz="13900"/>
            </a:lvl1pPr>
            <a:lvl2pPr>
              <a:defRPr sz="11900"/>
            </a:lvl2pPr>
            <a:lvl3pPr>
              <a:defRPr sz="99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0131710" y="9240788"/>
            <a:ext cx="17491485" cy="26136389"/>
          </a:xfrm>
        </p:spPr>
        <p:txBody>
          <a:bodyPr/>
          <a:lstStyle>
            <a:lvl1pPr>
              <a:defRPr sz="13900"/>
            </a:lvl1pPr>
            <a:lvl2pPr>
              <a:defRPr sz="11900"/>
            </a:lvl2pPr>
            <a:lvl3pPr>
              <a:defRPr sz="99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80168" y="8864922"/>
            <a:ext cx="17498363" cy="3694478"/>
          </a:xfrm>
        </p:spPr>
        <p:txBody>
          <a:bodyPr anchor="b"/>
          <a:lstStyle>
            <a:lvl1pPr marL="0" indent="0">
              <a:buNone/>
              <a:defRPr sz="11900" b="1"/>
            </a:lvl1pPr>
            <a:lvl2pPr marL="2263049" indent="0">
              <a:buNone/>
              <a:defRPr sz="9900" b="1"/>
            </a:lvl2pPr>
            <a:lvl3pPr marL="4526097" indent="0">
              <a:buNone/>
              <a:defRPr sz="8900" b="1"/>
            </a:lvl3pPr>
            <a:lvl4pPr marL="6789146" indent="0">
              <a:buNone/>
              <a:defRPr sz="7900" b="1"/>
            </a:lvl4pPr>
            <a:lvl5pPr marL="9052194" indent="0">
              <a:buNone/>
              <a:defRPr sz="7900" b="1"/>
            </a:lvl5pPr>
            <a:lvl6pPr marL="11315243" indent="0">
              <a:buNone/>
              <a:defRPr sz="7900" b="1"/>
            </a:lvl6pPr>
            <a:lvl7pPr marL="13578291" indent="0">
              <a:buNone/>
              <a:defRPr sz="7900" b="1"/>
            </a:lvl7pPr>
            <a:lvl8pPr marL="15841340" indent="0">
              <a:buNone/>
              <a:defRPr sz="7900" b="1"/>
            </a:lvl8pPr>
            <a:lvl9pPr marL="18104388" indent="0">
              <a:buNone/>
              <a:defRPr sz="79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980168" y="12559400"/>
            <a:ext cx="17498363" cy="22817774"/>
          </a:xfrm>
        </p:spPr>
        <p:txBody>
          <a:bodyPr/>
          <a:lstStyle>
            <a:lvl1pPr>
              <a:defRPr sz="11900"/>
            </a:lvl1pPr>
            <a:lvl2pPr>
              <a:defRPr sz="9900"/>
            </a:lvl2pPr>
            <a:lvl3pPr>
              <a:defRPr sz="89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20117961" y="8864922"/>
            <a:ext cx="17505236" cy="3694478"/>
          </a:xfrm>
        </p:spPr>
        <p:txBody>
          <a:bodyPr anchor="b"/>
          <a:lstStyle>
            <a:lvl1pPr marL="0" indent="0">
              <a:buNone/>
              <a:defRPr sz="11900" b="1"/>
            </a:lvl1pPr>
            <a:lvl2pPr marL="2263049" indent="0">
              <a:buNone/>
              <a:defRPr sz="9900" b="1"/>
            </a:lvl2pPr>
            <a:lvl3pPr marL="4526097" indent="0">
              <a:buNone/>
              <a:defRPr sz="8900" b="1"/>
            </a:lvl3pPr>
            <a:lvl4pPr marL="6789146" indent="0">
              <a:buNone/>
              <a:defRPr sz="7900" b="1"/>
            </a:lvl4pPr>
            <a:lvl5pPr marL="9052194" indent="0">
              <a:buNone/>
              <a:defRPr sz="7900" b="1"/>
            </a:lvl5pPr>
            <a:lvl6pPr marL="11315243" indent="0">
              <a:buNone/>
              <a:defRPr sz="7900" b="1"/>
            </a:lvl6pPr>
            <a:lvl7pPr marL="13578291" indent="0">
              <a:buNone/>
              <a:defRPr sz="7900" b="1"/>
            </a:lvl7pPr>
            <a:lvl8pPr marL="15841340" indent="0">
              <a:buNone/>
              <a:defRPr sz="7900" b="1"/>
            </a:lvl8pPr>
            <a:lvl9pPr marL="18104388" indent="0">
              <a:buNone/>
              <a:defRPr sz="79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117961" y="12559400"/>
            <a:ext cx="17505236" cy="22817774"/>
          </a:xfrm>
        </p:spPr>
        <p:txBody>
          <a:bodyPr/>
          <a:lstStyle>
            <a:lvl1pPr>
              <a:defRPr sz="11900"/>
            </a:lvl1pPr>
            <a:lvl2pPr>
              <a:defRPr sz="9900"/>
            </a:lvl2pPr>
            <a:lvl3pPr>
              <a:defRPr sz="89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3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4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0170" y="1576800"/>
            <a:ext cx="13029234" cy="6710570"/>
          </a:xfrm>
        </p:spPr>
        <p:txBody>
          <a:bodyPr anchor="b"/>
          <a:lstStyle>
            <a:lvl1pPr algn="l">
              <a:defRPr sz="99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483815" y="1576804"/>
            <a:ext cx="22139380" cy="33800373"/>
          </a:xfrm>
        </p:spPr>
        <p:txBody>
          <a:bodyPr/>
          <a:lstStyle>
            <a:lvl1pPr>
              <a:defRPr sz="15800"/>
            </a:lvl1pPr>
            <a:lvl2pPr>
              <a:defRPr sz="13900"/>
            </a:lvl2pPr>
            <a:lvl3pPr>
              <a:defRPr sz="119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80170" y="8287373"/>
            <a:ext cx="13029234" cy="27089803"/>
          </a:xfrm>
        </p:spPr>
        <p:txBody>
          <a:bodyPr/>
          <a:lstStyle>
            <a:lvl1pPr marL="0" indent="0">
              <a:buNone/>
              <a:defRPr sz="6900"/>
            </a:lvl1pPr>
            <a:lvl2pPr marL="2263049" indent="0">
              <a:buNone/>
              <a:defRPr sz="5900"/>
            </a:lvl2pPr>
            <a:lvl3pPr marL="4526097" indent="0">
              <a:buNone/>
              <a:defRPr sz="4900"/>
            </a:lvl3pPr>
            <a:lvl4pPr marL="6789146" indent="0">
              <a:buNone/>
              <a:defRPr sz="4500"/>
            </a:lvl4pPr>
            <a:lvl5pPr marL="9052194" indent="0">
              <a:buNone/>
              <a:defRPr sz="4500"/>
            </a:lvl5pPr>
            <a:lvl6pPr marL="11315243" indent="0">
              <a:buNone/>
              <a:defRPr sz="4500"/>
            </a:lvl6pPr>
            <a:lvl7pPr marL="13578291" indent="0">
              <a:buNone/>
              <a:defRPr sz="4500"/>
            </a:lvl7pPr>
            <a:lvl8pPr marL="15841340" indent="0">
              <a:buNone/>
              <a:defRPr sz="4500"/>
            </a:lvl8pPr>
            <a:lvl9pPr marL="18104388" indent="0">
              <a:buNone/>
              <a:defRPr sz="4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3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762536" y="27722354"/>
            <a:ext cx="23762018" cy="3272781"/>
          </a:xfrm>
        </p:spPr>
        <p:txBody>
          <a:bodyPr anchor="b"/>
          <a:lstStyle>
            <a:lvl1pPr algn="l">
              <a:defRPr sz="99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7762536" y="3538634"/>
            <a:ext cx="23762018" cy="23762018"/>
          </a:xfrm>
        </p:spPr>
        <p:txBody>
          <a:bodyPr/>
          <a:lstStyle>
            <a:lvl1pPr marL="0" indent="0">
              <a:buNone/>
              <a:defRPr sz="15800"/>
            </a:lvl1pPr>
            <a:lvl2pPr marL="2263049" indent="0">
              <a:buNone/>
              <a:defRPr sz="13900"/>
            </a:lvl2pPr>
            <a:lvl3pPr marL="4526097" indent="0">
              <a:buNone/>
              <a:defRPr sz="11900"/>
            </a:lvl3pPr>
            <a:lvl4pPr marL="6789146" indent="0">
              <a:buNone/>
              <a:defRPr sz="9900"/>
            </a:lvl4pPr>
            <a:lvl5pPr marL="9052194" indent="0">
              <a:buNone/>
              <a:defRPr sz="9900"/>
            </a:lvl5pPr>
            <a:lvl6pPr marL="11315243" indent="0">
              <a:buNone/>
              <a:defRPr sz="9900"/>
            </a:lvl6pPr>
            <a:lvl7pPr marL="13578291" indent="0">
              <a:buNone/>
              <a:defRPr sz="9900"/>
            </a:lvl7pPr>
            <a:lvl8pPr marL="15841340" indent="0">
              <a:buNone/>
              <a:defRPr sz="9900"/>
            </a:lvl8pPr>
            <a:lvl9pPr marL="18104388" indent="0">
              <a:buNone/>
              <a:defRPr sz="99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762536" y="30995135"/>
            <a:ext cx="23762018" cy="4647892"/>
          </a:xfrm>
        </p:spPr>
        <p:txBody>
          <a:bodyPr/>
          <a:lstStyle>
            <a:lvl1pPr marL="0" indent="0">
              <a:buNone/>
              <a:defRPr sz="6900"/>
            </a:lvl1pPr>
            <a:lvl2pPr marL="2263049" indent="0">
              <a:buNone/>
              <a:defRPr sz="5900"/>
            </a:lvl2pPr>
            <a:lvl3pPr marL="4526097" indent="0">
              <a:buNone/>
              <a:defRPr sz="4900"/>
            </a:lvl3pPr>
            <a:lvl4pPr marL="6789146" indent="0">
              <a:buNone/>
              <a:defRPr sz="4500"/>
            </a:lvl4pPr>
            <a:lvl5pPr marL="9052194" indent="0">
              <a:buNone/>
              <a:defRPr sz="4500"/>
            </a:lvl5pPr>
            <a:lvl6pPr marL="11315243" indent="0">
              <a:buNone/>
              <a:defRPr sz="4500"/>
            </a:lvl6pPr>
            <a:lvl7pPr marL="13578291" indent="0">
              <a:buNone/>
              <a:defRPr sz="4500"/>
            </a:lvl7pPr>
            <a:lvl8pPr marL="15841340" indent="0">
              <a:buNone/>
              <a:defRPr sz="4500"/>
            </a:lvl8pPr>
            <a:lvl9pPr marL="18104388" indent="0">
              <a:buNone/>
              <a:defRPr sz="4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4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980168" y="1585971"/>
            <a:ext cx="35643027" cy="6600561"/>
          </a:xfrm>
          <a:prstGeom prst="rect">
            <a:avLst/>
          </a:prstGeom>
        </p:spPr>
        <p:txBody>
          <a:bodyPr vert="horz" lIns="452610" tIns="226305" rIns="452610" bIns="226305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80168" y="9240788"/>
            <a:ext cx="35643027" cy="26136389"/>
          </a:xfrm>
          <a:prstGeom prst="rect">
            <a:avLst/>
          </a:prstGeom>
        </p:spPr>
        <p:txBody>
          <a:bodyPr vert="horz" lIns="452610" tIns="226305" rIns="452610" bIns="226305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80168" y="36706453"/>
            <a:ext cx="9240785" cy="2108512"/>
          </a:xfrm>
          <a:prstGeom prst="rect">
            <a:avLst/>
          </a:prstGeom>
        </p:spPr>
        <p:txBody>
          <a:bodyPr vert="horz" lIns="452610" tIns="226305" rIns="452610" bIns="226305" rtlCol="0" anchor="ctr"/>
          <a:lstStyle>
            <a:lvl1pPr algn="l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A7234-5656-442B-A36E-516C3B9591A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3531149" y="36706453"/>
            <a:ext cx="12541065" cy="2108512"/>
          </a:xfrm>
          <a:prstGeom prst="rect">
            <a:avLst/>
          </a:prstGeom>
        </p:spPr>
        <p:txBody>
          <a:bodyPr vert="horz" lIns="452610" tIns="226305" rIns="452610" bIns="226305" rtlCol="0" anchor="ctr"/>
          <a:lstStyle>
            <a:lvl1pPr algn="ct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28382410" y="36706453"/>
            <a:ext cx="9240785" cy="2108512"/>
          </a:xfrm>
          <a:prstGeom prst="rect">
            <a:avLst/>
          </a:prstGeom>
        </p:spPr>
        <p:txBody>
          <a:bodyPr vert="horz" lIns="452610" tIns="226305" rIns="452610" bIns="226305" rtlCol="0" anchor="ctr"/>
          <a:lstStyle>
            <a:lvl1pPr algn="r">
              <a:defRPr sz="5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1488F-2758-4DE9-91E3-C1344A7E38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26097" rtl="0" eaLnBrk="1" latinLnBrk="0" hangingPunct="1">
        <a:spcBef>
          <a:spcPct val="0"/>
        </a:spcBef>
        <a:buNone/>
        <a:defRPr sz="2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7286" indent="-1697286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800" kern="1200">
          <a:solidFill>
            <a:schemeClr val="tx1"/>
          </a:solidFill>
          <a:latin typeface="+mn-lt"/>
          <a:ea typeface="+mn-ea"/>
          <a:cs typeface="+mn-cs"/>
        </a:defRPr>
      </a:lvl1pPr>
      <a:lvl2pPr marL="3677454" indent="-1414405" algn="l" defTabSz="4526097" rtl="0" eaLnBrk="1" latinLnBrk="0" hangingPunct="1">
        <a:spcBef>
          <a:spcPct val="20000"/>
        </a:spcBef>
        <a:buFont typeface="Arial" panose="020B0604020202020204" pitchFamily="34" charset="0"/>
        <a:buChar char="–"/>
        <a:defRPr sz="13900" kern="1200">
          <a:solidFill>
            <a:schemeClr val="tx1"/>
          </a:solidFill>
          <a:latin typeface="+mn-lt"/>
          <a:ea typeface="+mn-ea"/>
          <a:cs typeface="+mn-cs"/>
        </a:defRPr>
      </a:lvl2pPr>
      <a:lvl3pPr marL="5657621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9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670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–"/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183719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»"/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446767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4709816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6972864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19235913" indent="-1131524" algn="l" defTabSz="4526097" rtl="0" eaLnBrk="1" latinLnBrk="0" hangingPunct="1">
        <a:spcBef>
          <a:spcPct val="20000"/>
        </a:spcBef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1pPr>
      <a:lvl2pPr marL="2263049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2pPr>
      <a:lvl3pPr marL="4526097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3pPr>
      <a:lvl4pPr marL="6789146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194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243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8291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841340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8104388" algn="l" defTabSz="4526097" rtl="0" eaLnBrk="1" latinLnBrk="0" hangingPunct="1"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image" Target="../media/image31.jpg"/><Relationship Id="rId3" Type="http://schemas.openxmlformats.org/officeDocument/2006/relationships/image" Target="../media/image2.jpeg"/><Relationship Id="rId21" Type="http://schemas.microsoft.com/office/2007/relationships/hdphoto" Target="../media/hdphoto3.wdp"/><Relationship Id="rId34" Type="http://schemas.openxmlformats.org/officeDocument/2006/relationships/image" Target="../media/image26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5.tif"/><Relationship Id="rId25" Type="http://schemas.microsoft.com/office/2007/relationships/hdphoto" Target="../media/hdphoto5.wdp"/><Relationship Id="rId33" Type="http://schemas.openxmlformats.org/officeDocument/2006/relationships/image" Target="../media/image25.jpeg"/><Relationship Id="rId38" Type="http://schemas.openxmlformats.org/officeDocument/2006/relationships/image" Target="../media/image30.JPG"/><Relationship Id="rId2" Type="http://schemas.openxmlformats.org/officeDocument/2006/relationships/image" Target="../media/image1.jpeg"/><Relationship Id="rId16" Type="http://schemas.microsoft.com/office/2007/relationships/hdphoto" Target="../media/hdphoto1.wdp"/><Relationship Id="rId20" Type="http://schemas.openxmlformats.org/officeDocument/2006/relationships/image" Target="../media/image17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microsoft.com/office/2007/relationships/hdphoto" Target="../media/hdphoto4.wdp"/><Relationship Id="rId28" Type="http://schemas.openxmlformats.org/officeDocument/2006/relationships/image" Target="../media/image21.png"/><Relationship Id="rId36" Type="http://schemas.openxmlformats.org/officeDocument/2006/relationships/image" Target="../media/image28.jpeg"/><Relationship Id="rId10" Type="http://schemas.openxmlformats.org/officeDocument/2006/relationships/image" Target="../media/image9.jpg"/><Relationship Id="rId19" Type="http://schemas.microsoft.com/office/2007/relationships/hdphoto" Target="../media/hdphoto2.wdp"/><Relationship Id="rId31" Type="http://schemas.openxmlformats.org/officeDocument/2006/relationships/image" Target="../media/image23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18.png"/><Relationship Id="rId27" Type="http://schemas.microsoft.com/office/2007/relationships/hdphoto" Target="../media/hdphoto6.wdp"/><Relationship Id="rId30" Type="http://schemas.openxmlformats.org/officeDocument/2006/relationships/image" Target="../media/image22.jpeg"/><Relationship Id="rId35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41 Rectángulo redondeado"/>
          <p:cNvSpPr/>
          <p:nvPr/>
        </p:nvSpPr>
        <p:spPr>
          <a:xfrm>
            <a:off x="637917" y="15610681"/>
            <a:ext cx="38213764" cy="18262103"/>
          </a:xfrm>
          <a:prstGeom prst="roundRect">
            <a:avLst>
              <a:gd name="adj" fmla="val 514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637917" y="16448881"/>
            <a:ext cx="38213764" cy="14619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b="1" dirty="0" smtClean="0">
                <a:solidFill>
                  <a:schemeClr val="bg1"/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3 – RESEARCH APPROACH &amp; RESULTS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  <a:cs typeface="Andalus" panose="02020603050405020304" pitchFamily="18" charset="-78"/>
            </a:endParaRPr>
          </a:p>
        </p:txBody>
      </p:sp>
      <p:sp>
        <p:nvSpPr>
          <p:cNvPr id="48" name="47 Llamada de flecha hacia abajo"/>
          <p:cNvSpPr/>
          <p:nvPr/>
        </p:nvSpPr>
        <p:spPr>
          <a:xfrm>
            <a:off x="15178643" y="18125281"/>
            <a:ext cx="23520638" cy="2438400"/>
          </a:xfrm>
          <a:prstGeom prst="downArrowCallo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Metabolic</a:t>
            </a:r>
            <a:r>
              <a:rPr lang="es-UY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s-UY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profiling</a:t>
            </a:r>
            <a:endParaRPr lang="en-US" b="1" dirty="0" smtClean="0"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081" y="20321166"/>
            <a:ext cx="3518790" cy="367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Usuario\MIS\María Inés\Fotos\diversos\Espectros acuosos  todos apliados_co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660" y="20244966"/>
            <a:ext cx="3940811" cy="37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8 Grupo"/>
          <p:cNvGrpSpPr/>
          <p:nvPr/>
        </p:nvGrpSpPr>
        <p:grpSpPr>
          <a:xfrm>
            <a:off x="15167069" y="20335081"/>
            <a:ext cx="12178412" cy="3747715"/>
            <a:chOff x="16060426" y="20198338"/>
            <a:chExt cx="8651538" cy="3108543"/>
          </a:xfrm>
        </p:grpSpPr>
        <p:sp>
          <p:nvSpPr>
            <p:cNvPr id="8" name="7 Pentágono"/>
            <p:cNvSpPr/>
            <p:nvPr/>
          </p:nvSpPr>
          <p:spPr>
            <a:xfrm>
              <a:off x="16060426" y="20198338"/>
              <a:ext cx="8651538" cy="3108543"/>
            </a:xfrm>
            <a:prstGeom prst="homePlate">
              <a:avLst>
                <a:gd name="adj" fmla="val 2110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156 CuadroTexto"/>
            <p:cNvSpPr txBox="1"/>
            <p:nvPr/>
          </p:nvSpPr>
          <p:spPr>
            <a:xfrm>
              <a:off x="16078301" y="20233150"/>
              <a:ext cx="8417133" cy="293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2 </a:t>
              </a:r>
              <a:r>
                <a:rPr lang="es-UY" sz="28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conditions</a:t>
              </a:r>
              <a:r>
                <a:rPr lang="es-UY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: 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INOCULATED (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10</a:t>
              </a:r>
              <a:r>
                <a:rPr lang="en-US" sz="2800" b="1" baseline="30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7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cfu</a:t>
              </a:r>
              <a:r>
                <a:rPr lang="en-US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/g 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soil, 7 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dpi) / NON INOCULATED</a:t>
              </a:r>
              <a:endParaRPr lang="es-UY" sz="28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3 </a:t>
              </a:r>
              <a:r>
                <a:rPr lang="es-UY" sz="2800" b="1" dirty="0" err="1" smtClean="0">
                  <a:solidFill>
                    <a:schemeClr val="bg1"/>
                  </a:solidFill>
                  <a:latin typeface="Candara" panose="020E0502030303020204" pitchFamily="34" charset="0"/>
                </a:rPr>
                <a:t>genotypes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: 130001.79 (SUSCEPTIBLE), 11201.27 and 09509.6 (RESISTANT)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Tissue harvest (stem base): 7 dpi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Quenching (liquid N</a:t>
              </a:r>
              <a:r>
                <a:rPr lang="en-US" sz="2800" b="1" baseline="-25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2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Aqueous two-phase </a:t>
              </a:r>
              <a:r>
                <a:rPr lang="en-US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e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xtraction (MeOH:H</a:t>
              </a:r>
              <a:r>
                <a:rPr lang="en-US" sz="2800" b="1" baseline="-25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2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O:CHCl</a:t>
              </a:r>
              <a:r>
                <a:rPr lang="en-US" sz="2800" b="1" baseline="-25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3</a:t>
              </a:r>
              <a:r>
                <a:rPr lang="en-US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)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UY" sz="2800" b="1" dirty="0" err="1" smtClean="0">
                  <a:solidFill>
                    <a:schemeClr val="bg1"/>
                  </a:solidFill>
                  <a:latin typeface="Candara" panose="020E0502030303020204" pitchFamily="34" charset="0"/>
                </a:rPr>
                <a:t>Freeze-drying</a:t>
              </a:r>
              <a:endParaRPr lang="es-UY" sz="2800" b="1" dirty="0" smtClean="0">
                <a:solidFill>
                  <a:schemeClr val="bg1"/>
                </a:solidFill>
                <a:latin typeface="Candara" panose="020E0502030303020204" pitchFamily="34" charset="0"/>
              </a:endParaRP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UY" sz="2800" b="1" baseline="30000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1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H-NMR (</a:t>
              </a:r>
              <a:r>
                <a:rPr lang="es-UY" sz="28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Bruker</a:t>
              </a:r>
              <a:r>
                <a:rPr lang="es-UY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 AVANCE 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III 500 MHz)</a:t>
              </a:r>
            </a:p>
            <a:p>
              <a:pPr marL="457200" indent="-45720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s-UY" sz="2800" b="1" dirty="0" err="1" smtClean="0">
                  <a:solidFill>
                    <a:schemeClr val="bg1"/>
                  </a:solidFill>
                  <a:latin typeface="Candara" panose="020E0502030303020204" pitchFamily="34" charset="0"/>
                </a:rPr>
                <a:t>Multivariate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 </a:t>
              </a:r>
              <a:r>
                <a:rPr lang="es-UY" sz="2800" b="1" dirty="0" err="1" smtClean="0">
                  <a:solidFill>
                    <a:schemeClr val="bg1"/>
                  </a:solidFill>
                  <a:latin typeface="Candara" panose="020E0502030303020204" pitchFamily="34" charset="0"/>
                </a:rPr>
                <a:t>analysis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 (</a:t>
              </a:r>
              <a:r>
                <a:rPr lang="es-UY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PLS </a:t>
              </a:r>
              <a:r>
                <a:rPr lang="es-UY" sz="28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ToolBox</a:t>
              </a:r>
              <a:r>
                <a:rPr lang="es-UY" sz="28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 </a:t>
              </a:r>
              <a:r>
                <a:rPr lang="es-UY" sz="2800" b="1" dirty="0" smtClean="0">
                  <a:solidFill>
                    <a:schemeClr val="bg1"/>
                  </a:solidFill>
                  <a:latin typeface="Candara" panose="020E0502030303020204" pitchFamily="34" charset="0"/>
                </a:rPr>
                <a:t>–Matlab): PCA, OPLS-DA</a:t>
              </a:r>
              <a:endParaRPr lang="en-US" sz="28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37823" y="20321166"/>
            <a:ext cx="2650648" cy="365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642" y="25513269"/>
            <a:ext cx="7270988" cy="5870811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681" y="25509860"/>
            <a:ext cx="7467600" cy="5874220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280" y="25513270"/>
            <a:ext cx="7149013" cy="5870810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15553530" y="24598870"/>
            <a:ext cx="7296150" cy="9079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rIns="0" bIns="0" rtlCol="0">
            <a:spAutoFit/>
          </a:bodyPr>
          <a:lstStyle>
            <a:defPPr>
              <a:defRPr lang="en-US"/>
            </a:defPPr>
            <a:lvl1pPr algn="ctr">
              <a:defRPr sz="280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Different metabolic profiles among infected and non infected plants </a:t>
            </a:r>
          </a:p>
        </p:txBody>
      </p:sp>
      <p:sp>
        <p:nvSpPr>
          <p:cNvPr id="156" name="155 CuadroTexto"/>
          <p:cNvSpPr txBox="1"/>
          <p:nvPr/>
        </p:nvSpPr>
        <p:spPr>
          <a:xfrm>
            <a:off x="23076843" y="24598870"/>
            <a:ext cx="7164237" cy="9079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Metabolic profiles of non infected plants reflect the genetic background of each genotype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158" name="157 CuadroTexto"/>
          <p:cNvSpPr txBox="1"/>
          <p:nvPr/>
        </p:nvSpPr>
        <p:spPr>
          <a:xfrm>
            <a:off x="30468243" y="24605329"/>
            <a:ext cx="7469037" cy="907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Metabolic profiles of infected plants were group based on the resistant/susceptible response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159" name="158 Rectángulo redondeado"/>
          <p:cNvSpPr/>
          <p:nvPr/>
        </p:nvSpPr>
        <p:spPr>
          <a:xfrm>
            <a:off x="0" y="-10319"/>
            <a:ext cx="39603363" cy="448056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60" name="159 CuadroTexto"/>
          <p:cNvSpPr txBox="1"/>
          <p:nvPr/>
        </p:nvSpPr>
        <p:spPr>
          <a:xfrm>
            <a:off x="2809081" y="25936"/>
            <a:ext cx="3680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Comparative </a:t>
            </a:r>
            <a:r>
              <a:rPr lang="en-US" sz="7200" b="1" i="1" dirty="0" err="1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Ralstonia</a:t>
            </a:r>
            <a:r>
              <a:rPr lang="en-US" sz="7200" b="1" i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n-US" sz="7200" b="1" i="1" dirty="0" err="1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solanacearum</a:t>
            </a:r>
            <a:r>
              <a:rPr lang="en-US" sz="7200" b="1" i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n-US" sz="7200" b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dynamics and </a:t>
            </a:r>
            <a:r>
              <a:rPr lang="en-US" sz="7200" b="1" dirty="0" smtClean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metabolic </a:t>
            </a:r>
            <a:r>
              <a:rPr lang="en-US" sz="7200" b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profiling of advanced potato </a:t>
            </a:r>
            <a:r>
              <a:rPr lang="en-US" sz="7200" b="1" dirty="0" smtClean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clones with </a:t>
            </a:r>
            <a:r>
              <a:rPr lang="en-US" sz="7200" b="1" dirty="0">
                <a:solidFill>
                  <a:schemeClr val="bg1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different levels of bacterial wilt resistance</a:t>
            </a:r>
          </a:p>
        </p:txBody>
      </p:sp>
      <p:sp>
        <p:nvSpPr>
          <p:cNvPr id="161" name="160 CuadroTexto"/>
          <p:cNvSpPr txBox="1"/>
          <p:nvPr/>
        </p:nvSpPr>
        <p:spPr>
          <a:xfrm>
            <a:off x="4180681" y="2199481"/>
            <a:ext cx="35422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V.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Ferreira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N.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Denis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A.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Lopez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2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V.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Croce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Perez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F.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Vilaró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3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G.A. Galvan</a:t>
            </a:r>
            <a:r>
              <a:rPr lang="en-US" sz="5000" baseline="30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4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M.J.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Pianzzola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M. Valls</a:t>
            </a:r>
            <a:r>
              <a:rPr lang="en-US" sz="5000" baseline="30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5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G. 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Moyna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2</a:t>
            </a:r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 and </a:t>
            </a:r>
            <a:r>
              <a:rPr lang="en-US" sz="5000" u="sng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M.I. </a:t>
            </a:r>
            <a:r>
              <a:rPr lang="en-US" sz="5000" u="sng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Siri</a:t>
            </a:r>
            <a:r>
              <a:rPr lang="en-US" sz="5000" baseline="30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1</a:t>
            </a:r>
          </a:p>
        </p:txBody>
      </p:sp>
      <p:pic>
        <p:nvPicPr>
          <p:cNvPr id="162" name="161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1" y="294481"/>
            <a:ext cx="1870108" cy="1958063"/>
          </a:xfrm>
          <a:prstGeom prst="rect">
            <a:avLst/>
          </a:prstGeom>
        </p:spPr>
      </p:pic>
      <p:sp>
        <p:nvSpPr>
          <p:cNvPr id="163" name="162 CuadroTexto"/>
          <p:cNvSpPr txBox="1"/>
          <p:nvPr/>
        </p:nvSpPr>
        <p:spPr>
          <a:xfrm>
            <a:off x="10505281" y="3314442"/>
            <a:ext cx="2811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(1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) DEPBIO, </a:t>
            </a:r>
            <a:r>
              <a:rPr lang="es-ES" sz="4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School</a:t>
            </a:r>
            <a:r>
              <a:rPr lang="es-E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s-E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of </a:t>
            </a:r>
            <a:r>
              <a:rPr lang="es-ES" sz="4000" dirty="0" err="1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Chemistry</a:t>
            </a:r>
            <a:r>
              <a:rPr lang="es-E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s-ES" sz="4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UdelaR</a:t>
            </a:r>
            <a:r>
              <a:rPr lang="es-E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URUGUAY</a:t>
            </a:r>
            <a:r>
              <a:rPr lang="es-E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(2</a:t>
            </a:r>
            <a:r>
              <a:rPr lang="es-E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) DQL-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CENUR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Litoral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 Norte, 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UdelaR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URUGUAY, (3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) INIA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Las 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Brujas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URUGUAY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(4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) Faculty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of Agronomy, 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CRS, 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UdelaR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URUGUAY, (5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) CRAG-UB,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Barcelona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, SPAIN.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pic>
        <p:nvPicPr>
          <p:cNvPr id="164" name="Picture 2" descr="http://www.icpp2018.org/Style%20Library/icpp/images/head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" y="3039076"/>
            <a:ext cx="6422249" cy="14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164 Rectángulo redondeado"/>
          <p:cNvSpPr/>
          <p:nvPr/>
        </p:nvSpPr>
        <p:spPr>
          <a:xfrm>
            <a:off x="0" y="4561681"/>
            <a:ext cx="39613681" cy="609600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66" name="165 CuadroTexto"/>
          <p:cNvSpPr txBox="1"/>
          <p:nvPr/>
        </p:nvSpPr>
        <p:spPr>
          <a:xfrm>
            <a:off x="31688881" y="4463395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UY" sz="4000" b="1" dirty="0" smtClean="0">
                <a:solidFill>
                  <a:srgbClr val="CCFFCC"/>
                </a:solidFill>
                <a:latin typeface="Candara" panose="020E0502030303020204" pitchFamily="34" charset="0"/>
                <a:cs typeface="Aparajita" panose="020B0604020202020204" pitchFamily="34" charset="0"/>
              </a:rPr>
              <a:t>msiri@fq.edu.uy</a:t>
            </a:r>
            <a:endParaRPr lang="en-US" sz="4000" b="1" dirty="0">
              <a:solidFill>
                <a:srgbClr val="CCFFCC"/>
              </a:solidFill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sp>
        <p:nvSpPr>
          <p:cNvPr id="167" name="166 Rectángulo redondeado"/>
          <p:cNvSpPr/>
          <p:nvPr/>
        </p:nvSpPr>
        <p:spPr>
          <a:xfrm>
            <a:off x="599281" y="5476081"/>
            <a:ext cx="20040600" cy="9456986"/>
          </a:xfrm>
          <a:prstGeom prst="roundRect">
            <a:avLst>
              <a:gd name="adj" fmla="val 867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8" name="167 CuadroTexto"/>
          <p:cNvSpPr txBox="1"/>
          <p:nvPr/>
        </p:nvSpPr>
        <p:spPr>
          <a:xfrm>
            <a:off x="599281" y="6375806"/>
            <a:ext cx="20040600" cy="14619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b="1" dirty="0" smtClean="0">
                <a:solidFill>
                  <a:schemeClr val="bg1"/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1 - BACKGROUND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  <a:cs typeface="Andalus" panose="02020603050405020304" pitchFamily="18" charset="-78"/>
            </a:endParaRPr>
          </a:p>
        </p:txBody>
      </p:sp>
      <p:sp>
        <p:nvSpPr>
          <p:cNvPr id="169" name="168 CuadroTexto"/>
          <p:cNvSpPr txBox="1"/>
          <p:nvPr/>
        </p:nvSpPr>
        <p:spPr>
          <a:xfrm>
            <a:off x="2183705" y="8371681"/>
            <a:ext cx="18151376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0" rtlCol="0">
            <a:spAutoFit/>
          </a:bodyPr>
          <a:lstStyle/>
          <a:p>
            <a:pPr>
              <a:buClr>
                <a:srgbClr val="92D050"/>
              </a:buClr>
            </a:pPr>
            <a:r>
              <a:rPr lang="en-US" sz="4000" dirty="0">
                <a:latin typeface="Candara" panose="020E0502030303020204" pitchFamily="34" charset="0"/>
                <a:cs typeface="Aparajita" panose="020B0604020202020204" pitchFamily="34" charset="0"/>
              </a:rPr>
              <a:t>Bacterial wilt caused by </a:t>
            </a:r>
            <a:r>
              <a:rPr lang="en-US" sz="4000" i="1" dirty="0" err="1">
                <a:latin typeface="Candara" panose="020E0502030303020204" pitchFamily="34" charset="0"/>
                <a:cs typeface="Aparajita" panose="020B0604020202020204" pitchFamily="34" charset="0"/>
              </a:rPr>
              <a:t>Ralstonia</a:t>
            </a:r>
            <a:r>
              <a:rPr lang="en-US" sz="4000" i="1" dirty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n-US" sz="4000" i="1" dirty="0" err="1">
                <a:latin typeface="Candara" panose="020E0502030303020204" pitchFamily="34" charset="0"/>
                <a:cs typeface="Aparajita" panose="020B0604020202020204" pitchFamily="34" charset="0"/>
              </a:rPr>
              <a:t>solanacearum</a:t>
            </a:r>
            <a:r>
              <a:rPr lang="en-US" sz="4000" i="1" dirty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n-US" sz="4000" dirty="0">
                <a:latin typeface="Candara" panose="020E0502030303020204" pitchFamily="34" charset="0"/>
                <a:cs typeface="Aparajita" panose="020B0604020202020204" pitchFamily="34" charset="0"/>
              </a:rPr>
              <a:t>is responsible for substantial losses in cultivated potato </a:t>
            </a:r>
            <a:r>
              <a:rPr lang="en-US" sz="4000" dirty="0" smtClean="0">
                <a:latin typeface="Candara" panose="020E0502030303020204" pitchFamily="34" charset="0"/>
                <a:cs typeface="Aparajita" panose="020B0604020202020204" pitchFamily="34" charset="0"/>
              </a:rPr>
              <a:t>crops worldwide</a:t>
            </a:r>
            <a:r>
              <a:rPr lang="en-US" sz="4000" dirty="0">
                <a:latin typeface="Candara" panose="020E0502030303020204" pitchFamily="34" charset="0"/>
                <a:cs typeface="Aparajita" panose="020B0604020202020204" pitchFamily="34" charset="0"/>
              </a:rPr>
              <a:t>. </a:t>
            </a:r>
            <a:endParaRPr lang="en-US" sz="4000" dirty="0" smtClean="0"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sp>
        <p:nvSpPr>
          <p:cNvPr id="170" name="169 Elipse"/>
          <p:cNvSpPr/>
          <p:nvPr/>
        </p:nvSpPr>
        <p:spPr>
          <a:xfrm>
            <a:off x="637917" y="7914481"/>
            <a:ext cx="2286000" cy="22860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71" name="170 CuadroTexto"/>
          <p:cNvSpPr txBox="1"/>
          <p:nvPr/>
        </p:nvSpPr>
        <p:spPr>
          <a:xfrm>
            <a:off x="2199481" y="10429081"/>
            <a:ext cx="18135600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0" rtlCol="0">
            <a:spAutoFit/>
          </a:bodyPr>
          <a:lstStyle>
            <a:defPPr>
              <a:defRPr lang="en-US"/>
            </a:defPPr>
            <a:lvl1pPr>
              <a:buClr>
                <a:srgbClr val="92D050"/>
              </a:buClr>
              <a:defRPr sz="5000" b="1">
                <a:latin typeface="Aparajita" panose="020B0604020202020204" pitchFamily="34" charset="0"/>
                <a:cs typeface="Aparajita" panose="020B0604020202020204" pitchFamily="34" charset="0"/>
              </a:defRPr>
            </a:lvl1pPr>
          </a:lstStyle>
          <a:p>
            <a:pPr algn="just"/>
            <a:r>
              <a:rPr lang="en-US" sz="4000" b="0" dirty="0">
                <a:latin typeface="Candara" panose="020E0502030303020204" pitchFamily="34" charset="0"/>
              </a:rPr>
              <a:t>Breeding for bacterial wilt resistance is a major challenge for disease control. </a:t>
            </a:r>
            <a:endParaRPr lang="en-US" sz="4000" b="0" dirty="0" smtClean="0">
              <a:latin typeface="Candara" panose="020E0502030303020204" pitchFamily="34" charset="0"/>
            </a:endParaRPr>
          </a:p>
          <a:p>
            <a:pPr algn="just"/>
            <a:r>
              <a:rPr lang="en-US" sz="4000" b="0" dirty="0" smtClean="0">
                <a:latin typeface="Candara" panose="020E0502030303020204" pitchFamily="34" charset="0"/>
              </a:rPr>
              <a:t>A </a:t>
            </a:r>
            <a:r>
              <a:rPr lang="en-US" sz="4000" b="0" dirty="0">
                <a:latin typeface="Candara" panose="020E0502030303020204" pitchFamily="34" charset="0"/>
              </a:rPr>
              <a:t>potato breeding program is conducted in Uruguay based on the introgression of resistance from the wild </a:t>
            </a:r>
            <a:r>
              <a:rPr lang="en-US" sz="4000" b="0" dirty="0" smtClean="0">
                <a:latin typeface="Candara" panose="020E0502030303020204" pitchFamily="34" charset="0"/>
              </a:rPr>
              <a:t>native </a:t>
            </a:r>
            <a:r>
              <a:rPr lang="en-US" sz="4000" b="0" dirty="0">
                <a:latin typeface="Candara" panose="020E0502030303020204" pitchFamily="34" charset="0"/>
              </a:rPr>
              <a:t>species </a:t>
            </a:r>
            <a:r>
              <a:rPr lang="en-US" sz="4000" b="0" i="1" dirty="0">
                <a:latin typeface="Candara" panose="020E0502030303020204" pitchFamily="34" charset="0"/>
              </a:rPr>
              <a:t>Solanum </a:t>
            </a:r>
            <a:r>
              <a:rPr lang="en-US" sz="4000" b="0" i="1" dirty="0" err="1" smtClean="0">
                <a:latin typeface="Candara" panose="020E0502030303020204" pitchFamily="34" charset="0"/>
              </a:rPr>
              <a:t>commersonii</a:t>
            </a:r>
            <a:r>
              <a:rPr lang="en-US" sz="4000" b="0" i="1" dirty="0" smtClean="0">
                <a:latin typeface="Candara" panose="020E0502030303020204" pitchFamily="34" charset="0"/>
              </a:rPr>
              <a:t>.</a:t>
            </a:r>
            <a:endParaRPr lang="en-US" sz="4000" b="0" i="1" dirty="0">
              <a:latin typeface="Candara" panose="020E0502030303020204" pitchFamily="34" charset="0"/>
            </a:endParaRPr>
          </a:p>
        </p:txBody>
      </p:sp>
      <p:sp>
        <p:nvSpPr>
          <p:cNvPr id="172" name="171 Elipse"/>
          <p:cNvSpPr/>
          <p:nvPr/>
        </p:nvSpPr>
        <p:spPr>
          <a:xfrm>
            <a:off x="637917" y="10276681"/>
            <a:ext cx="2286000" cy="2286000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73" name="172 CuadroTexto"/>
          <p:cNvSpPr txBox="1"/>
          <p:nvPr/>
        </p:nvSpPr>
        <p:spPr>
          <a:xfrm>
            <a:off x="2191325" y="12867481"/>
            <a:ext cx="18143756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0" rtlCol="0">
            <a:spAutoFit/>
          </a:bodyPr>
          <a:lstStyle>
            <a:defPPr>
              <a:defRPr lang="en-US"/>
            </a:defPPr>
            <a:lvl1pPr>
              <a:buClr>
                <a:srgbClr val="92D050"/>
              </a:buClr>
              <a:defRPr sz="5000" b="1">
                <a:latin typeface="Aparajita" panose="020B0604020202020204" pitchFamily="34" charset="0"/>
                <a:cs typeface="Aparajita" panose="020B0604020202020204" pitchFamily="34" charset="0"/>
              </a:defRPr>
            </a:lvl1pPr>
          </a:lstStyle>
          <a:p>
            <a:pPr algn="just"/>
            <a:r>
              <a:rPr lang="en-US" sz="4000" b="0" dirty="0" smtClean="0">
                <a:latin typeface="Candara" panose="020E0502030303020204" pitchFamily="34" charset="0"/>
              </a:rPr>
              <a:t>Several </a:t>
            </a:r>
            <a:r>
              <a:rPr lang="en-US" sz="4000" b="0" dirty="0">
                <a:latin typeface="Candara" panose="020E0502030303020204" pitchFamily="34" charset="0"/>
              </a:rPr>
              <a:t>backcrosses were generated exploiting the high genetic variability of this wild </a:t>
            </a:r>
            <a:r>
              <a:rPr lang="en-US" sz="4000" b="0" dirty="0" smtClean="0">
                <a:latin typeface="Candara" panose="020E0502030303020204" pitchFamily="34" charset="0"/>
              </a:rPr>
              <a:t>species, resulting </a:t>
            </a:r>
            <a:r>
              <a:rPr lang="en-US" sz="4000" b="0" dirty="0">
                <a:latin typeface="Candara" panose="020E0502030303020204" pitchFamily="34" charset="0"/>
              </a:rPr>
              <a:t>in advanced interspecific breeding lines with different levels of bacterial wilt resistance</a:t>
            </a:r>
            <a:r>
              <a:rPr lang="en-US" sz="4000" b="0" dirty="0" smtClean="0">
                <a:latin typeface="Candara" panose="020E0502030303020204" pitchFamily="34" charset="0"/>
              </a:rPr>
              <a:t>.</a:t>
            </a:r>
            <a:endParaRPr lang="en-US" sz="4000" b="0" dirty="0">
              <a:latin typeface="Candara" panose="020E0502030303020204" pitchFamily="34" charset="0"/>
            </a:endParaRPr>
          </a:p>
        </p:txBody>
      </p:sp>
      <p:sp>
        <p:nvSpPr>
          <p:cNvPr id="174" name="173 Elipse"/>
          <p:cNvSpPr/>
          <p:nvPr/>
        </p:nvSpPr>
        <p:spPr>
          <a:xfrm>
            <a:off x="637917" y="12638881"/>
            <a:ext cx="2286000" cy="2286000"/>
          </a:xfrm>
          <a:prstGeom prst="ellipse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75" name="174 Rectángulo redondeado"/>
          <p:cNvSpPr/>
          <p:nvPr/>
        </p:nvSpPr>
        <p:spPr>
          <a:xfrm>
            <a:off x="21058981" y="5476081"/>
            <a:ext cx="17792700" cy="9456986"/>
          </a:xfrm>
          <a:prstGeom prst="roundRect">
            <a:avLst>
              <a:gd name="adj" fmla="val 867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6" name="175 CuadroTexto"/>
          <p:cNvSpPr txBox="1"/>
          <p:nvPr/>
        </p:nvSpPr>
        <p:spPr>
          <a:xfrm>
            <a:off x="21058981" y="6375806"/>
            <a:ext cx="17792700" cy="14619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b="1" dirty="0" smtClean="0">
                <a:solidFill>
                  <a:schemeClr val="bg1"/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2 – GOALS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  <a:cs typeface="Andalus" panose="02020603050405020304" pitchFamily="18" charset="-78"/>
            </a:endParaRPr>
          </a:p>
        </p:txBody>
      </p:sp>
      <p:sp>
        <p:nvSpPr>
          <p:cNvPr id="177" name="176 CuadroTexto"/>
          <p:cNvSpPr txBox="1"/>
          <p:nvPr/>
        </p:nvSpPr>
        <p:spPr>
          <a:xfrm>
            <a:off x="21630481" y="8219281"/>
            <a:ext cx="16230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s-UY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To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evaluate the </a:t>
            </a:r>
            <a:r>
              <a:rPr lang="en-US" sz="4500" b="1" i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R</a:t>
            </a:r>
            <a:r>
              <a:rPr lang="en-US" sz="4500" b="1" i="1" dirty="0">
                <a:latin typeface="Candara" panose="020E0502030303020204" pitchFamily="34" charset="0"/>
                <a:cs typeface="Aparajita" panose="020B0604020202020204" pitchFamily="34" charset="0"/>
              </a:rPr>
              <a:t>. </a:t>
            </a:r>
            <a:r>
              <a:rPr lang="en-US" sz="4500" b="1" i="1" dirty="0" err="1">
                <a:latin typeface="Candara" panose="020E0502030303020204" pitchFamily="34" charset="0"/>
                <a:cs typeface="Aparajita" panose="020B0604020202020204" pitchFamily="34" charset="0"/>
              </a:rPr>
              <a:t>solanacearum</a:t>
            </a:r>
            <a:r>
              <a:rPr lang="en-US" sz="4500" b="1" i="1" dirty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colonization, dissemination </a:t>
            </a:r>
            <a:r>
              <a:rPr lang="en-US" sz="4500" b="1" dirty="0">
                <a:latin typeface="Candara" panose="020E0502030303020204" pitchFamily="34" charset="0"/>
                <a:cs typeface="Aparajita" panose="020B0604020202020204" pitchFamily="34" charset="0"/>
              </a:rPr>
              <a:t>and multiplication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patterns </a:t>
            </a:r>
            <a:r>
              <a:rPr lang="en-US" sz="4500" b="1" dirty="0">
                <a:latin typeface="Candara" panose="020E0502030303020204" pitchFamily="34" charset="0"/>
                <a:cs typeface="Aparajita" panose="020B0604020202020204" pitchFamily="34" charset="0"/>
              </a:rPr>
              <a:t>in selected potato genotypes with contrasting levels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of bacterial </a:t>
            </a:r>
            <a:r>
              <a:rPr lang="en-US" sz="4500" b="1" dirty="0">
                <a:latin typeface="Candara" panose="020E0502030303020204" pitchFamily="34" charset="0"/>
                <a:cs typeface="Aparajita" panose="020B0604020202020204" pitchFamily="34" charset="0"/>
              </a:rPr>
              <a:t>wilt resistance.</a:t>
            </a:r>
          </a:p>
        </p:txBody>
      </p:sp>
      <p:sp>
        <p:nvSpPr>
          <p:cNvPr id="178" name="177 CuadroTexto"/>
          <p:cNvSpPr txBox="1"/>
          <p:nvPr/>
        </p:nvSpPr>
        <p:spPr>
          <a:xfrm>
            <a:off x="21630481" y="11038681"/>
            <a:ext cx="162306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s-UY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To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optimize an ¹H-NMR based </a:t>
            </a:r>
            <a:r>
              <a:rPr lang="en-US" sz="4500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metabolomic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 approach for: </a:t>
            </a:r>
            <a:r>
              <a:rPr lang="en-US" sz="4500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i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) identification of plant metabolites induced after infection with </a:t>
            </a:r>
            <a:r>
              <a:rPr lang="en-US" sz="4500" b="1" i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R. </a:t>
            </a:r>
            <a:r>
              <a:rPr lang="en-US" sz="4500" b="1" i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solanacearum</a:t>
            </a:r>
            <a:r>
              <a:rPr lang="en-US" sz="4500" b="1" i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,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and ii) comparison of </a:t>
            </a:r>
            <a:r>
              <a:rPr lang="en-US" sz="4500" b="1" dirty="0">
                <a:latin typeface="Candara" panose="020E0502030303020204" pitchFamily="34" charset="0"/>
                <a:cs typeface="Aparajita" panose="020B0604020202020204" pitchFamily="34" charset="0"/>
              </a:rPr>
              <a:t>metabolite profiles </a:t>
            </a:r>
            <a:r>
              <a:rPr lang="en-US" sz="4500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in selected potato genotypes with contrasting levels of bacterial wilt resistance</a:t>
            </a:r>
            <a:endParaRPr lang="en-US" sz="4500" b="1" dirty="0"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grpSp>
        <p:nvGrpSpPr>
          <p:cNvPr id="179" name="178 Grupo"/>
          <p:cNvGrpSpPr/>
          <p:nvPr/>
        </p:nvGrpSpPr>
        <p:grpSpPr>
          <a:xfrm>
            <a:off x="6542882" y="22657745"/>
            <a:ext cx="8056720" cy="8234687"/>
            <a:chOff x="6487160" y="22544883"/>
            <a:chExt cx="8056720" cy="8016237"/>
          </a:xfrm>
        </p:grpSpPr>
        <p:sp>
          <p:nvSpPr>
            <p:cNvPr id="180" name="179 CuadroTexto"/>
            <p:cNvSpPr txBox="1"/>
            <p:nvPr/>
          </p:nvSpPr>
          <p:spPr>
            <a:xfrm rot="16200000">
              <a:off x="4980996" y="24224518"/>
              <a:ext cx="3535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800" b="1" dirty="0">
                  <a:latin typeface="Candara" panose="020E0502030303020204" pitchFamily="34" charset="0"/>
                </a:rPr>
                <a:t>SUSCEPTIBLE </a:t>
              </a:r>
              <a:endParaRPr lang="en-US" sz="2800" b="1" dirty="0">
                <a:latin typeface="Candara" panose="020E0502030303020204" pitchFamily="34" charset="0"/>
              </a:endParaRPr>
            </a:p>
          </p:txBody>
        </p:sp>
        <p:sp>
          <p:nvSpPr>
            <p:cNvPr id="181" name="180 CuadroTexto"/>
            <p:cNvSpPr txBox="1"/>
            <p:nvPr/>
          </p:nvSpPr>
          <p:spPr>
            <a:xfrm rot="16200000">
              <a:off x="4904664" y="28199465"/>
              <a:ext cx="3826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2800" b="1" dirty="0">
                  <a:latin typeface="Candara" panose="020E0502030303020204" pitchFamily="34" charset="0"/>
                </a:rPr>
                <a:t>RESISTANT</a:t>
              </a:r>
              <a:endParaRPr lang="en-US" sz="2800" b="1" dirty="0">
                <a:latin typeface="Candara" panose="020E0502030303020204" pitchFamily="34" charset="0"/>
              </a:endParaRPr>
            </a:p>
          </p:txBody>
        </p:sp>
        <p:grpSp>
          <p:nvGrpSpPr>
            <p:cNvPr id="182" name="181 Grupo"/>
            <p:cNvGrpSpPr/>
            <p:nvPr/>
          </p:nvGrpSpPr>
          <p:grpSpPr>
            <a:xfrm>
              <a:off x="7003318" y="22544883"/>
              <a:ext cx="7540562" cy="8016237"/>
              <a:chOff x="7003318" y="22544883"/>
              <a:chExt cx="7540562" cy="8016237"/>
            </a:xfrm>
          </p:grpSpPr>
          <p:grpSp>
            <p:nvGrpSpPr>
              <p:cNvPr id="183" name="182 Grupo"/>
              <p:cNvGrpSpPr/>
              <p:nvPr/>
            </p:nvGrpSpPr>
            <p:grpSpPr>
              <a:xfrm>
                <a:off x="7003318" y="22544883"/>
                <a:ext cx="7540562" cy="8016237"/>
                <a:chOff x="7000081" y="22971600"/>
                <a:chExt cx="6960095" cy="6685238"/>
              </a:xfrm>
            </p:grpSpPr>
            <p:grpSp>
              <p:nvGrpSpPr>
                <p:cNvPr id="186" name="185 Grupo"/>
                <p:cNvGrpSpPr/>
                <p:nvPr/>
              </p:nvGrpSpPr>
              <p:grpSpPr>
                <a:xfrm>
                  <a:off x="7000081" y="22971600"/>
                  <a:ext cx="6960095" cy="6685238"/>
                  <a:chOff x="7000081" y="22971600"/>
                  <a:chExt cx="6960095" cy="6685238"/>
                </a:xfrm>
              </p:grpSpPr>
              <p:pic>
                <p:nvPicPr>
                  <p:cNvPr id="191" name="Picture 6"/>
                  <p:cNvPicPr>
                    <a:picLocks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00081" y="22986841"/>
                    <a:ext cx="3291840" cy="312655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2" name="Picture 1"/>
                  <p:cNvPicPr>
                    <a:picLocks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00081" y="26530281"/>
                    <a:ext cx="3291840" cy="312655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blipFill dpi="0" rotWithShape="0">
                          <a:blip/>
                          <a:srcRect/>
                          <a:stretch>
                            <a:fillRect/>
                          </a:stretch>
                        </a:blip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93" name="Imagen 1"/>
                  <p:cNvPicPr>
                    <a:picLocks/>
                  </p:cNvPicPr>
                  <p:nvPr/>
                </p:nvPicPr>
                <p:blipFill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20000"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9082" y="22971600"/>
                    <a:ext cx="3291640" cy="3126558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94" name="Imagen 18"/>
                  <p:cNvPicPr>
                    <a:picLocks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13842" y="26517571"/>
                    <a:ext cx="3291640" cy="3126557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195" name="194 Grupo"/>
                  <p:cNvGrpSpPr/>
                  <p:nvPr/>
                </p:nvGrpSpPr>
                <p:grpSpPr>
                  <a:xfrm>
                    <a:off x="13096081" y="29326681"/>
                    <a:ext cx="864095" cy="246220"/>
                    <a:chOff x="12943681" y="29326681"/>
                    <a:chExt cx="864095" cy="246220"/>
                  </a:xfrm>
                </p:grpSpPr>
                <p:cxnSp>
                  <p:nvCxnSpPr>
                    <p:cNvPr id="205" name="Shape 106"/>
                    <p:cNvCxnSpPr/>
                    <p:nvPr/>
                  </p:nvCxnSpPr>
                  <p:spPr>
                    <a:xfrm>
                      <a:off x="13036681" y="29517034"/>
                      <a:ext cx="36576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206" name="Shape 107"/>
                    <p:cNvSpPr txBox="1"/>
                    <p:nvPr/>
                  </p:nvSpPr>
                  <p:spPr>
                    <a:xfrm>
                      <a:off x="12943681" y="29326681"/>
                      <a:ext cx="864095" cy="2462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pPr>
                        <a:buSzPct val="25000"/>
                      </a:pP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µm </a:t>
                      </a:r>
                    </a:p>
                  </p:txBody>
                </p:sp>
              </p:grpSp>
              <p:grpSp>
                <p:nvGrpSpPr>
                  <p:cNvPr id="196" name="195 Grupo"/>
                  <p:cNvGrpSpPr/>
                  <p:nvPr/>
                </p:nvGrpSpPr>
                <p:grpSpPr>
                  <a:xfrm>
                    <a:off x="13096081" y="25767707"/>
                    <a:ext cx="864095" cy="246220"/>
                    <a:chOff x="12943681" y="29233186"/>
                    <a:chExt cx="864095" cy="246220"/>
                  </a:xfrm>
                </p:grpSpPr>
                <p:cxnSp>
                  <p:nvCxnSpPr>
                    <p:cNvPr id="203" name="Shape 106"/>
                    <p:cNvCxnSpPr/>
                    <p:nvPr/>
                  </p:nvCxnSpPr>
                  <p:spPr>
                    <a:xfrm>
                      <a:off x="13036681" y="29423829"/>
                      <a:ext cx="36576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204" name="Shape 107"/>
                    <p:cNvSpPr txBox="1"/>
                    <p:nvPr/>
                  </p:nvSpPr>
                  <p:spPr>
                    <a:xfrm>
                      <a:off x="12943681" y="29233186"/>
                      <a:ext cx="864095" cy="2462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pPr>
                        <a:buSzPct val="25000"/>
                      </a:pP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µm </a:t>
                      </a:r>
                    </a:p>
                  </p:txBody>
                </p:sp>
              </p:grpSp>
              <p:grpSp>
                <p:nvGrpSpPr>
                  <p:cNvPr id="197" name="196 Grupo"/>
                  <p:cNvGrpSpPr/>
                  <p:nvPr/>
                </p:nvGrpSpPr>
                <p:grpSpPr>
                  <a:xfrm>
                    <a:off x="7050386" y="29326681"/>
                    <a:ext cx="864095" cy="246220"/>
                    <a:chOff x="12943681" y="29326681"/>
                    <a:chExt cx="864095" cy="246220"/>
                  </a:xfrm>
                </p:grpSpPr>
                <p:cxnSp>
                  <p:nvCxnSpPr>
                    <p:cNvPr id="201" name="Shape 106"/>
                    <p:cNvCxnSpPr/>
                    <p:nvPr/>
                  </p:nvCxnSpPr>
                  <p:spPr>
                    <a:xfrm>
                      <a:off x="13036681" y="29517034"/>
                      <a:ext cx="36576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202" name="Shape 107"/>
                    <p:cNvSpPr txBox="1"/>
                    <p:nvPr/>
                  </p:nvSpPr>
                  <p:spPr>
                    <a:xfrm>
                      <a:off x="12943681" y="29326681"/>
                      <a:ext cx="864095" cy="2462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pPr>
                        <a:buSzPct val="25000"/>
                      </a:pP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µm </a:t>
                      </a:r>
                    </a:p>
                  </p:txBody>
                </p:sp>
              </p:grpSp>
              <p:grpSp>
                <p:nvGrpSpPr>
                  <p:cNvPr id="198" name="197 Grupo"/>
                  <p:cNvGrpSpPr/>
                  <p:nvPr/>
                </p:nvGrpSpPr>
                <p:grpSpPr>
                  <a:xfrm>
                    <a:off x="7050386" y="25767707"/>
                    <a:ext cx="864095" cy="254191"/>
                    <a:chOff x="12943681" y="29196707"/>
                    <a:chExt cx="864095" cy="254191"/>
                  </a:xfrm>
                </p:grpSpPr>
                <p:cxnSp>
                  <p:nvCxnSpPr>
                    <p:cNvPr id="199" name="Shape 106"/>
                    <p:cNvCxnSpPr/>
                    <p:nvPr/>
                  </p:nvCxnSpPr>
                  <p:spPr>
                    <a:xfrm>
                      <a:off x="13036681" y="29450898"/>
                      <a:ext cx="36576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200" name="Shape 107"/>
                    <p:cNvSpPr txBox="1"/>
                    <p:nvPr/>
                  </p:nvSpPr>
                  <p:spPr>
                    <a:xfrm>
                      <a:off x="12943681" y="29196707"/>
                      <a:ext cx="864095" cy="2462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pPr>
                        <a:buSzPct val="25000"/>
                      </a:pP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</a:t>
                      </a:r>
                      <a:r>
                        <a:rPr lang="es-ES" sz="10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µm </a:t>
                      </a:r>
                    </a:p>
                  </p:txBody>
                </p:sp>
              </p:grpSp>
            </p:grpSp>
            <p:cxnSp>
              <p:nvCxnSpPr>
                <p:cNvPr id="187" name="186 Conector recto de flecha"/>
                <p:cNvCxnSpPr/>
                <p:nvPr/>
              </p:nvCxnSpPr>
              <p:spPr>
                <a:xfrm flipV="1">
                  <a:off x="8219281" y="27726481"/>
                  <a:ext cx="266700" cy="38100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187 Conector recto de flecha"/>
                <p:cNvCxnSpPr/>
                <p:nvPr/>
              </p:nvCxnSpPr>
              <p:spPr>
                <a:xfrm flipV="1">
                  <a:off x="8371681" y="25259323"/>
                  <a:ext cx="228600" cy="38100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188 Conector recto de flecha"/>
                <p:cNvCxnSpPr/>
                <p:nvPr/>
              </p:nvCxnSpPr>
              <p:spPr>
                <a:xfrm flipH="1" flipV="1">
                  <a:off x="12181681" y="25592881"/>
                  <a:ext cx="457200" cy="30480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189 Conector recto de flecha"/>
                <p:cNvCxnSpPr/>
                <p:nvPr/>
              </p:nvCxnSpPr>
              <p:spPr>
                <a:xfrm flipV="1">
                  <a:off x="12029281" y="27878881"/>
                  <a:ext cx="350520" cy="30480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CuadroTexto 11"/>
              <p:cNvSpPr txBox="1"/>
              <p:nvPr/>
            </p:nvSpPr>
            <p:spPr>
              <a:xfrm>
                <a:off x="8143081" y="26273695"/>
                <a:ext cx="1773078" cy="38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b="1" dirty="0" err="1" smtClean="0">
                    <a:latin typeface="Candara" panose="020E0502030303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Stem</a:t>
                </a:r>
                <a:r>
                  <a:rPr lang="es-ES" sz="2000" b="1" dirty="0" smtClean="0">
                    <a:latin typeface="Candara" panose="020E0502030303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base</a:t>
                </a:r>
                <a:endParaRPr lang="es-ES" sz="2000" b="1" dirty="0">
                  <a:latin typeface="Candara" panose="020E0502030303020204" pitchFamily="34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CuadroTexto 11"/>
              <p:cNvSpPr txBox="1"/>
              <p:nvPr/>
            </p:nvSpPr>
            <p:spPr>
              <a:xfrm>
                <a:off x="11771900" y="26354881"/>
                <a:ext cx="12479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b="1" dirty="0" err="1">
                    <a:latin typeface="Candara" panose="020E0502030303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endParaRPr lang="es-ES" sz="2000" b="1" dirty="0">
                  <a:latin typeface="Candara" panose="020E0502030303020204" pitchFamily="34" charset="0"/>
                  <a:ea typeface="SimHe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7" name="206 Grupo"/>
          <p:cNvGrpSpPr/>
          <p:nvPr/>
        </p:nvGrpSpPr>
        <p:grpSpPr>
          <a:xfrm>
            <a:off x="1361281" y="22621081"/>
            <a:ext cx="4648200" cy="8229601"/>
            <a:chOff x="1361281" y="22544881"/>
            <a:chExt cx="4648200" cy="8229601"/>
          </a:xfrm>
        </p:grpSpPr>
        <p:grpSp>
          <p:nvGrpSpPr>
            <p:cNvPr id="208" name="207 Grupo"/>
            <p:cNvGrpSpPr/>
            <p:nvPr/>
          </p:nvGrpSpPr>
          <p:grpSpPr>
            <a:xfrm>
              <a:off x="1361281" y="22544881"/>
              <a:ext cx="4648200" cy="8229601"/>
              <a:chOff x="751681" y="22849681"/>
              <a:chExt cx="4648200" cy="8229601"/>
            </a:xfrm>
          </p:grpSpPr>
          <p:grpSp>
            <p:nvGrpSpPr>
              <p:cNvPr id="211" name="210 Grupo"/>
              <p:cNvGrpSpPr/>
              <p:nvPr/>
            </p:nvGrpSpPr>
            <p:grpSpPr>
              <a:xfrm>
                <a:off x="1285081" y="22849681"/>
                <a:ext cx="4114800" cy="8229600"/>
                <a:chOff x="1285080" y="22898893"/>
                <a:chExt cx="4114800" cy="9399588"/>
              </a:xfrm>
            </p:grpSpPr>
            <p:grpSp>
              <p:nvGrpSpPr>
                <p:cNvPr id="214" name="213 Grupo"/>
                <p:cNvGrpSpPr/>
                <p:nvPr/>
              </p:nvGrpSpPr>
              <p:grpSpPr>
                <a:xfrm>
                  <a:off x="1285083" y="27496305"/>
                  <a:ext cx="4114795" cy="3278177"/>
                  <a:chOff x="1009259" y="3851238"/>
                  <a:chExt cx="3613685" cy="2701961"/>
                </a:xfrm>
              </p:grpSpPr>
              <p:pic>
                <p:nvPicPr>
                  <p:cNvPr id="227" name="Imagen 12"/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rightnessContrast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504" t="40013" r="18116" b="33608"/>
                  <a:stretch/>
                </p:blipFill>
                <p:spPr>
                  <a:xfrm rot="5400000">
                    <a:off x="2711768" y="4637591"/>
                    <a:ext cx="2697530" cy="1124823"/>
                  </a:xfrm>
                  <a:prstGeom prst="rect">
                    <a:avLst/>
                  </a:prstGeom>
                </p:spPr>
              </p:pic>
              <p:pic>
                <p:nvPicPr>
                  <p:cNvPr id="228" name="Imagen 14"/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rightnessContrast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433" t="55672" r="26800" b="11668"/>
                  <a:stretch/>
                </p:blipFill>
                <p:spPr>
                  <a:xfrm rot="5400000">
                    <a:off x="1489549" y="4623128"/>
                    <a:ext cx="2693096" cy="1167046"/>
                  </a:xfrm>
                  <a:prstGeom prst="rect">
                    <a:avLst/>
                  </a:prstGeom>
                </p:spPr>
              </p:pic>
              <p:pic>
                <p:nvPicPr>
                  <p:cNvPr id="229" name="Imagen 15"/>
                  <p:cNvPicPr>
                    <a:picLocks noChangeAspect="1"/>
                  </p:cNvPicPr>
                  <p:nvPr/>
                </p:nvPicPr>
                <p:blipFill rotWithShape="1"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rightnessContrast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63" r="47352" b="75428"/>
                  <a:stretch/>
                </p:blipFill>
                <p:spPr>
                  <a:xfrm rot="16200000">
                    <a:off x="247636" y="4614161"/>
                    <a:ext cx="2675539" cy="11522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214 Grupo"/>
                <p:cNvGrpSpPr/>
                <p:nvPr/>
              </p:nvGrpSpPr>
              <p:grpSpPr>
                <a:xfrm>
                  <a:off x="1285080" y="22898893"/>
                  <a:ext cx="4114800" cy="4633663"/>
                  <a:chOff x="1285081" y="22898893"/>
                  <a:chExt cx="3084513" cy="4120421"/>
                </a:xfrm>
              </p:grpSpPr>
              <p:grpSp>
                <p:nvGrpSpPr>
                  <p:cNvPr id="217" name="216 Grupo"/>
                  <p:cNvGrpSpPr/>
                  <p:nvPr/>
                </p:nvGrpSpPr>
                <p:grpSpPr>
                  <a:xfrm>
                    <a:off x="1288573" y="24068882"/>
                    <a:ext cx="3081019" cy="2950432"/>
                    <a:chOff x="1229385" y="1600200"/>
                    <a:chExt cx="1876126" cy="2077119"/>
                  </a:xfrm>
                </p:grpSpPr>
                <p:grpSp>
                  <p:nvGrpSpPr>
                    <p:cNvPr id="219" name="218 Grupo"/>
                    <p:cNvGrpSpPr/>
                    <p:nvPr/>
                  </p:nvGrpSpPr>
                  <p:grpSpPr>
                    <a:xfrm>
                      <a:off x="1229385" y="1600200"/>
                      <a:ext cx="1876126" cy="1905000"/>
                      <a:chOff x="2054271" y="1189971"/>
                      <a:chExt cx="3501027" cy="3708234"/>
                    </a:xfrm>
                  </p:grpSpPr>
                  <p:pic>
                    <p:nvPicPr>
                      <p:cNvPr id="224" name="Imagen 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4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5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945" t="65374" b="1"/>
                      <a:stretch/>
                    </p:blipFill>
                    <p:spPr>
                      <a:xfrm rot="16200000">
                        <a:off x="762513" y="2481729"/>
                        <a:ext cx="3708224" cy="112470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5" name="Imagen 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6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7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876" t="68134" r="4110" b="1852"/>
                      <a:stretch/>
                    </p:blipFill>
                    <p:spPr>
                      <a:xfrm rot="16200000">
                        <a:off x="1963657" y="2473685"/>
                        <a:ext cx="3708226" cy="1140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" name="Imagen 1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9">
                                <a14:imgEffect>
                                  <a14:brightnessContrast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64" t="8134" r="14247" b="61942"/>
                      <a:stretch/>
                    </p:blipFill>
                    <p:spPr>
                      <a:xfrm rot="16200000">
                        <a:off x="3148921" y="2491827"/>
                        <a:ext cx="3708230" cy="110452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0" name="219 Grupo"/>
                    <p:cNvGrpSpPr/>
                    <p:nvPr/>
                  </p:nvGrpSpPr>
                  <p:grpSpPr>
                    <a:xfrm>
                      <a:off x="1271445" y="3465375"/>
                      <a:ext cx="1824684" cy="211944"/>
                      <a:chOff x="1241688" y="3541575"/>
                      <a:chExt cx="1824684" cy="211944"/>
                    </a:xfrm>
                  </p:grpSpPr>
                  <p:sp>
                    <p:nvSpPr>
                      <p:cNvPr id="221" name="CuadroTexto 11"/>
                      <p:cNvSpPr txBox="1"/>
                      <p:nvPr/>
                    </p:nvSpPr>
                    <p:spPr>
                      <a:xfrm>
                        <a:off x="1241688" y="3541575"/>
                        <a:ext cx="512621" cy="211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s-ES" sz="1600" b="1" dirty="0">
                            <a:latin typeface="Candara" panose="020E0502030303020204" pitchFamily="34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a:t>0</a:t>
                        </a:r>
                        <a:r>
                          <a:rPr lang="es-ES" sz="1600" b="1" dirty="0" smtClean="0">
                            <a:latin typeface="Candara" panose="020E0502030303020204" pitchFamily="34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a:t> dpi</a:t>
                        </a:r>
                        <a:endParaRPr lang="es-ES" sz="1600" b="1" dirty="0">
                          <a:latin typeface="Candara" panose="020E0502030303020204" pitchFamily="34" charset="0"/>
                          <a:ea typeface="SimHei" panose="02010609060101010101" pitchFamily="49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22" name="CuadroTexto 11"/>
                      <p:cNvSpPr txBox="1"/>
                      <p:nvPr/>
                    </p:nvSpPr>
                    <p:spPr>
                      <a:xfrm>
                        <a:off x="1851324" y="3541575"/>
                        <a:ext cx="598991" cy="211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s-ES" sz="1600" b="1" dirty="0" smtClean="0">
                            <a:latin typeface="Candara" panose="020E0502030303020204" pitchFamily="34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a:t>3 dpi</a:t>
                        </a:r>
                        <a:endParaRPr lang="es-ES" sz="1600" b="1" dirty="0">
                          <a:latin typeface="Candara" panose="020E0502030303020204" pitchFamily="34" charset="0"/>
                          <a:ea typeface="SimHei" panose="02010609060101010101" pitchFamily="49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23" name="CuadroTexto 11"/>
                      <p:cNvSpPr txBox="1"/>
                      <p:nvPr/>
                    </p:nvSpPr>
                    <p:spPr>
                      <a:xfrm>
                        <a:off x="2496715" y="3541575"/>
                        <a:ext cx="569657" cy="2119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s-ES" sz="1600" b="1" dirty="0" smtClean="0">
                            <a:latin typeface="Candara" panose="020E0502030303020204" pitchFamily="34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a:t>7 dpi</a:t>
                        </a:r>
                        <a:endParaRPr lang="es-ES" sz="1600" b="1" dirty="0">
                          <a:latin typeface="Candara" panose="020E0502030303020204" pitchFamily="34" charset="0"/>
                          <a:ea typeface="SimHei" panose="02010609060101010101" pitchFamily="49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pic>
                <p:nvPicPr>
                  <p:cNvPr id="21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85081" y="22898893"/>
                    <a:ext cx="3084513" cy="11699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216" name="Picture 5"/>
                <p:cNvPicPr>
                  <a:picLocks noChangeAspect="1" noChangeArrowheads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5080" y="30850676"/>
                  <a:ext cx="4114800" cy="14478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12" name="211 CuadroTexto"/>
              <p:cNvSpPr txBox="1"/>
              <p:nvPr/>
            </p:nvSpPr>
            <p:spPr>
              <a:xfrm rot="16200000">
                <a:off x="-891708" y="24493070"/>
                <a:ext cx="3810000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UY" sz="2800" b="1" dirty="0" smtClean="0">
                    <a:latin typeface="Candara" panose="020E0502030303020204" pitchFamily="34" charset="0"/>
                  </a:rPr>
                  <a:t>SUSCEPTIBLE </a:t>
                </a:r>
                <a:endParaRPr lang="en-US" sz="2800" b="1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212 CuadroTexto"/>
              <p:cNvSpPr txBox="1"/>
              <p:nvPr/>
            </p:nvSpPr>
            <p:spPr>
              <a:xfrm rot="16200000">
                <a:off x="-1027539" y="28731322"/>
                <a:ext cx="4172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UY" sz="2800" b="1" dirty="0" smtClean="0">
                    <a:latin typeface="Candara" panose="020E0502030303020204" pitchFamily="34" charset="0"/>
                  </a:rPr>
                  <a:t>RESISTANT</a:t>
                </a:r>
                <a:endParaRPr lang="en-US" sz="2800" b="1" dirty="0">
                  <a:latin typeface="Candara" panose="020E0502030303020204" pitchFamily="34" charset="0"/>
                </a:endParaRPr>
              </a:p>
            </p:txBody>
          </p:sp>
        </p:grpSp>
        <p:cxnSp>
          <p:nvCxnSpPr>
            <p:cNvPr id="209" name="208 Conector recto de flecha"/>
            <p:cNvCxnSpPr/>
            <p:nvPr/>
          </p:nvCxnSpPr>
          <p:spPr>
            <a:xfrm flipV="1">
              <a:off x="4779692" y="24983281"/>
              <a:ext cx="4572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209 Conector recto de flecha"/>
            <p:cNvCxnSpPr/>
            <p:nvPr/>
          </p:nvCxnSpPr>
          <p:spPr>
            <a:xfrm flipV="1">
              <a:off x="4942681" y="29212381"/>
              <a:ext cx="457200" cy="1143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229 Llamada de flecha hacia abajo"/>
          <p:cNvSpPr/>
          <p:nvPr/>
        </p:nvSpPr>
        <p:spPr>
          <a:xfrm>
            <a:off x="751681" y="18125281"/>
            <a:ext cx="14249400" cy="2438400"/>
          </a:xfrm>
          <a:prstGeom prst="downArrowCallo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Pathogen</a:t>
            </a:r>
            <a:r>
              <a:rPr lang="es-UY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r>
              <a:rPr lang="es-UY" b="1" dirty="0" err="1" smtClean="0">
                <a:latin typeface="Candara" panose="020E0502030303020204" pitchFamily="34" charset="0"/>
                <a:cs typeface="Aparajita" panose="020B0604020202020204" pitchFamily="34" charset="0"/>
              </a:rPr>
              <a:t>dynamics</a:t>
            </a:r>
            <a:r>
              <a:rPr lang="es-UY" b="1" dirty="0" smtClean="0">
                <a:latin typeface="Candara" panose="020E0502030303020204" pitchFamily="34" charset="0"/>
                <a:cs typeface="Aparajita" panose="020B0604020202020204" pitchFamily="34" charset="0"/>
              </a:rPr>
              <a:t> </a:t>
            </a:r>
            <a:endParaRPr lang="en-US" b="1" dirty="0" smtClean="0">
              <a:latin typeface="Candara" panose="020E0502030303020204" pitchFamily="34" charset="0"/>
              <a:cs typeface="Aparajita" panose="020B0604020202020204" pitchFamily="34" charset="0"/>
            </a:endParaRPr>
          </a:p>
        </p:txBody>
      </p:sp>
      <p:pic>
        <p:nvPicPr>
          <p:cNvPr id="231" name="Picture 1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" y="20563681"/>
            <a:ext cx="2443743" cy="197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2" name="231 CuadroTexto"/>
          <p:cNvSpPr txBox="1"/>
          <p:nvPr/>
        </p:nvSpPr>
        <p:spPr>
          <a:xfrm>
            <a:off x="3342481" y="20931286"/>
            <a:ext cx="1082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R</a:t>
            </a:r>
            <a:r>
              <a:rPr lang="en-US" sz="2800" b="1" i="1" dirty="0"/>
              <a:t>. </a:t>
            </a:r>
            <a:r>
              <a:rPr lang="en-US" sz="2800" b="1" i="1" dirty="0" err="1"/>
              <a:t>solanacearum</a:t>
            </a:r>
            <a:r>
              <a:rPr lang="en-US" sz="2800" b="1" i="1" dirty="0"/>
              <a:t> </a:t>
            </a:r>
            <a:r>
              <a:rPr lang="en-US" sz="2800" b="1" dirty="0"/>
              <a:t>reporter strains UY031 </a:t>
            </a:r>
            <a:r>
              <a:rPr lang="en-US" sz="2800" b="1" dirty="0" err="1" smtClean="0"/>
              <a:t>Pps</a:t>
            </a:r>
            <a:r>
              <a:rPr lang="en-US" sz="2800" b="1" dirty="0" smtClean="0"/>
              <a:t>-lux (</a:t>
            </a:r>
            <a:r>
              <a:rPr lang="en-US" sz="2800" b="1" dirty="0" err="1" smtClean="0"/>
              <a:t>LuxCDABE</a:t>
            </a:r>
            <a:r>
              <a:rPr lang="en-US" sz="2800" b="1" dirty="0" smtClean="0"/>
              <a:t>) and</a:t>
            </a:r>
          </a:p>
          <a:p>
            <a:pPr algn="ctr"/>
            <a:r>
              <a:rPr lang="en-US" sz="2800" b="1" dirty="0" smtClean="0"/>
              <a:t>UY031 </a:t>
            </a:r>
            <a:r>
              <a:rPr lang="en-US" sz="2800" b="1" dirty="0" err="1" smtClean="0"/>
              <a:t>Pps</a:t>
            </a:r>
            <a:r>
              <a:rPr lang="en-US" sz="2800" b="1" dirty="0" smtClean="0"/>
              <a:t>-GFP were used to follow pathogen infection in susceptible and resistant potato genotypes through soil inoculation assays</a:t>
            </a:r>
            <a:endParaRPr lang="en-US" sz="2800" b="1" dirty="0">
              <a:latin typeface="Candara" panose="020E0502030303020204" pitchFamily="34" charset="0"/>
            </a:endParaRPr>
          </a:p>
        </p:txBody>
      </p:sp>
      <p:grpSp>
        <p:nvGrpSpPr>
          <p:cNvPr id="233" name="232 Grupo"/>
          <p:cNvGrpSpPr/>
          <p:nvPr/>
        </p:nvGrpSpPr>
        <p:grpSpPr>
          <a:xfrm>
            <a:off x="2885281" y="19893121"/>
            <a:ext cx="1280160" cy="1280160"/>
            <a:chOff x="2655939" y="1489075"/>
            <a:chExt cx="1708150" cy="1941513"/>
          </a:xfrm>
        </p:grpSpPr>
        <p:sp>
          <p:nvSpPr>
            <p:cNvPr id="234" name="12 Elipse"/>
            <p:cNvSpPr/>
            <p:nvPr/>
          </p:nvSpPr>
          <p:spPr>
            <a:xfrm rot="6894253">
              <a:off x="3153620" y="2228057"/>
              <a:ext cx="688975" cy="363537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UY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5" name="242 Explosión 1"/>
            <p:cNvSpPr/>
            <p:nvPr/>
          </p:nvSpPr>
          <p:spPr>
            <a:xfrm rot="716358">
              <a:off x="2655939" y="1489075"/>
              <a:ext cx="1708150" cy="1941513"/>
            </a:xfrm>
            <a:prstGeom prst="irregularSeal1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s-UY"/>
            </a:p>
          </p:txBody>
        </p:sp>
        <p:sp>
          <p:nvSpPr>
            <p:cNvPr id="236" name="21 Forma libre"/>
            <p:cNvSpPr/>
            <p:nvPr/>
          </p:nvSpPr>
          <p:spPr>
            <a:xfrm rot="7085033">
              <a:off x="2924226" y="2790826"/>
              <a:ext cx="592137" cy="360362"/>
            </a:xfrm>
            <a:custGeom>
              <a:avLst/>
              <a:gdLst>
                <a:gd name="connsiteX0" fmla="*/ 0 w 859809"/>
                <a:gd name="connsiteY0" fmla="*/ 424641 h 547471"/>
                <a:gd name="connsiteX1" fmla="*/ 191069 w 859809"/>
                <a:gd name="connsiteY1" fmla="*/ 383697 h 547471"/>
                <a:gd name="connsiteX2" fmla="*/ 477672 w 859809"/>
                <a:gd name="connsiteY2" fmla="*/ 1560 h 547471"/>
                <a:gd name="connsiteX3" fmla="*/ 859809 w 859809"/>
                <a:gd name="connsiteY3" fmla="*/ 547471 h 547471"/>
                <a:gd name="connsiteX4" fmla="*/ 859809 w 859809"/>
                <a:gd name="connsiteY4" fmla="*/ 547471 h 5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09" h="547471">
                  <a:moveTo>
                    <a:pt x="0" y="424641"/>
                  </a:moveTo>
                  <a:cubicBezTo>
                    <a:pt x="55728" y="439425"/>
                    <a:pt x="111457" y="454210"/>
                    <a:pt x="191069" y="383697"/>
                  </a:cubicBezTo>
                  <a:cubicBezTo>
                    <a:pt x="270681" y="313184"/>
                    <a:pt x="366215" y="-25736"/>
                    <a:pt x="477672" y="1560"/>
                  </a:cubicBezTo>
                  <a:cubicBezTo>
                    <a:pt x="589129" y="28856"/>
                    <a:pt x="859809" y="547471"/>
                    <a:pt x="859809" y="547471"/>
                  </a:cubicBezTo>
                  <a:lnTo>
                    <a:pt x="859809" y="54747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UY" sz="1600" b="1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7" name="236 Grupo"/>
          <p:cNvGrpSpPr/>
          <p:nvPr/>
        </p:nvGrpSpPr>
        <p:grpSpPr>
          <a:xfrm>
            <a:off x="766921" y="19725481"/>
            <a:ext cx="1280160" cy="1280160"/>
            <a:chOff x="2162226" y="4000500"/>
            <a:chExt cx="1708150" cy="1943100"/>
          </a:xfrm>
        </p:grpSpPr>
        <p:sp>
          <p:nvSpPr>
            <p:cNvPr id="238" name="12 Elipse"/>
            <p:cNvSpPr/>
            <p:nvPr/>
          </p:nvSpPr>
          <p:spPr>
            <a:xfrm rot="6894253">
              <a:off x="2661495" y="4739481"/>
              <a:ext cx="687388" cy="36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UY" sz="16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9" name="242 Explosión 1"/>
            <p:cNvSpPr/>
            <p:nvPr/>
          </p:nvSpPr>
          <p:spPr>
            <a:xfrm rot="716358">
              <a:off x="2162226" y="4000500"/>
              <a:ext cx="1708150" cy="1943100"/>
            </a:xfrm>
            <a:prstGeom prst="irregularSeal1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s-UY"/>
            </a:p>
          </p:txBody>
        </p:sp>
        <p:sp>
          <p:nvSpPr>
            <p:cNvPr id="240" name="21 Forma libre"/>
            <p:cNvSpPr/>
            <p:nvPr/>
          </p:nvSpPr>
          <p:spPr>
            <a:xfrm rot="7085033">
              <a:off x="2429720" y="5303044"/>
              <a:ext cx="593725" cy="360363"/>
            </a:xfrm>
            <a:custGeom>
              <a:avLst/>
              <a:gdLst>
                <a:gd name="connsiteX0" fmla="*/ 0 w 859809"/>
                <a:gd name="connsiteY0" fmla="*/ 424641 h 547471"/>
                <a:gd name="connsiteX1" fmla="*/ 191069 w 859809"/>
                <a:gd name="connsiteY1" fmla="*/ 383697 h 547471"/>
                <a:gd name="connsiteX2" fmla="*/ 477672 w 859809"/>
                <a:gd name="connsiteY2" fmla="*/ 1560 h 547471"/>
                <a:gd name="connsiteX3" fmla="*/ 859809 w 859809"/>
                <a:gd name="connsiteY3" fmla="*/ 547471 h 547471"/>
                <a:gd name="connsiteX4" fmla="*/ 859809 w 859809"/>
                <a:gd name="connsiteY4" fmla="*/ 547471 h 54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809" h="547471">
                  <a:moveTo>
                    <a:pt x="0" y="424641"/>
                  </a:moveTo>
                  <a:cubicBezTo>
                    <a:pt x="55728" y="439425"/>
                    <a:pt x="111457" y="454210"/>
                    <a:pt x="191069" y="383697"/>
                  </a:cubicBezTo>
                  <a:cubicBezTo>
                    <a:pt x="270681" y="313184"/>
                    <a:pt x="366215" y="-25736"/>
                    <a:pt x="477672" y="1560"/>
                  </a:cubicBezTo>
                  <a:cubicBezTo>
                    <a:pt x="589129" y="28856"/>
                    <a:pt x="859809" y="547471"/>
                    <a:pt x="859809" y="547471"/>
                  </a:cubicBezTo>
                  <a:lnTo>
                    <a:pt x="859809" y="54747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s-ES"/>
              </a:defPPr>
              <a:lvl1pPr marL="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6027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2054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8081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64108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80135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96162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12189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282160" algn="l" defTabSz="4320540" rtl="0" eaLnBrk="1" latinLnBrk="0" hangingPunct="1">
                <a:defRPr sz="8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UY" sz="1600" b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1" name="240 CuadroTexto"/>
          <p:cNvSpPr txBox="1"/>
          <p:nvPr/>
        </p:nvSpPr>
        <p:spPr>
          <a:xfrm>
            <a:off x="980281" y="31055468"/>
            <a:ext cx="5783916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smtClean="0">
                <a:latin typeface="Candara" panose="020E0502030303020204" pitchFamily="34" charset="0"/>
              </a:rPr>
              <a:t>Bioluminescence </a:t>
            </a:r>
            <a:r>
              <a:rPr lang="en-US" sz="2200" b="1" dirty="0" smtClean="0">
                <a:latin typeface="Candara" panose="020E0502030303020204" pitchFamily="34" charset="0"/>
              </a:rPr>
              <a:t>imaging </a:t>
            </a:r>
            <a:r>
              <a:rPr lang="en-US" sz="2200" b="1" dirty="0">
                <a:latin typeface="Candara" panose="020E0502030303020204" pitchFamily="34" charset="0"/>
              </a:rPr>
              <a:t>of </a:t>
            </a:r>
            <a:r>
              <a:rPr lang="en-US" sz="2200" b="1" dirty="0" smtClean="0">
                <a:latin typeface="Candara" panose="020E0502030303020204" pitchFamily="34" charset="0"/>
              </a:rPr>
              <a:t>UY031 </a:t>
            </a:r>
            <a:r>
              <a:rPr lang="en-US" sz="2200" b="1" dirty="0" err="1">
                <a:latin typeface="Candara" panose="020E0502030303020204" pitchFamily="34" charset="0"/>
              </a:rPr>
              <a:t>Pps</a:t>
            </a:r>
            <a:r>
              <a:rPr lang="en-US" sz="2200" b="1" dirty="0">
                <a:latin typeface="Candara" panose="020E0502030303020204" pitchFamily="34" charset="0"/>
              </a:rPr>
              <a:t>-lux colonization pattern in </a:t>
            </a:r>
            <a:r>
              <a:rPr lang="en-US" sz="2200" b="1" dirty="0" smtClean="0">
                <a:latin typeface="Candara" panose="020E0502030303020204" pitchFamily="34" charset="0"/>
              </a:rPr>
              <a:t>susceptible (Chieftain) and resistant (11201.27)  </a:t>
            </a:r>
            <a:r>
              <a:rPr lang="en-US" sz="2200" b="1" dirty="0">
                <a:latin typeface="Candara" panose="020E0502030303020204" pitchFamily="34" charset="0"/>
              </a:rPr>
              <a:t>potato genotypes. </a:t>
            </a:r>
            <a:r>
              <a:rPr lang="en-US" sz="2200" b="1" dirty="0" smtClean="0">
                <a:latin typeface="Candara" panose="020E0502030303020204" pitchFamily="34" charset="0"/>
              </a:rPr>
              <a:t>Images were </a:t>
            </a:r>
            <a:r>
              <a:rPr lang="en-US" sz="2200" b="1" dirty="0">
                <a:latin typeface="Candara" panose="020E0502030303020204" pitchFamily="34" charset="0"/>
              </a:rPr>
              <a:t>acquired </a:t>
            </a:r>
            <a:r>
              <a:rPr lang="en-US" sz="2200" b="1" dirty="0" smtClean="0">
                <a:latin typeface="Candara" panose="020E0502030303020204" pitchFamily="34" charset="0"/>
              </a:rPr>
              <a:t>0, 3, and 7 </a:t>
            </a:r>
            <a:r>
              <a:rPr lang="en-US" sz="2200" b="1" dirty="0">
                <a:latin typeface="Candara" panose="020E0502030303020204" pitchFamily="34" charset="0"/>
              </a:rPr>
              <a:t>days post inoculation (dpi) using an in vivo imaging system. </a:t>
            </a:r>
            <a:r>
              <a:rPr lang="en-US" sz="2200" b="1" dirty="0" smtClean="0">
                <a:latin typeface="Candara" panose="020E0502030303020204" pitchFamily="34" charset="0"/>
              </a:rPr>
              <a:t>Black regions indicate tissue </a:t>
            </a:r>
            <a:r>
              <a:rPr lang="en-US" sz="2200" b="1" dirty="0">
                <a:latin typeface="Candara" panose="020E0502030303020204" pitchFamily="34" charset="0"/>
              </a:rPr>
              <a:t>areas colonized by light-emitting bacteria.</a:t>
            </a:r>
          </a:p>
        </p:txBody>
      </p:sp>
      <p:sp>
        <p:nvSpPr>
          <p:cNvPr id="242" name="241 CuadroTexto"/>
          <p:cNvSpPr txBox="1"/>
          <p:nvPr/>
        </p:nvSpPr>
        <p:spPr>
          <a:xfrm>
            <a:off x="6923881" y="31013023"/>
            <a:ext cx="7540562" cy="2462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Candara" panose="020E0502030303020204" pitchFamily="34" charset="0"/>
              </a:rPr>
              <a:t>Representative confocal fluorescence micrographs of stem cross-sections </a:t>
            </a:r>
            <a:r>
              <a:rPr lang="en-US" sz="2200" b="1" dirty="0" smtClean="0">
                <a:latin typeface="Candara" panose="020E0502030303020204" pitchFamily="34" charset="0"/>
              </a:rPr>
              <a:t>and roots of </a:t>
            </a:r>
            <a:r>
              <a:rPr lang="en-US" sz="2200" b="1" dirty="0">
                <a:latin typeface="Candara" panose="020E0502030303020204" pitchFamily="34" charset="0"/>
              </a:rPr>
              <a:t>potato plants soil </a:t>
            </a:r>
            <a:r>
              <a:rPr lang="en-US" sz="2200" b="1" dirty="0" smtClean="0">
                <a:latin typeface="Candara" panose="020E0502030303020204" pitchFamily="34" charset="0"/>
              </a:rPr>
              <a:t>inoculated </a:t>
            </a:r>
            <a:r>
              <a:rPr lang="en-US" sz="2200" b="1" dirty="0">
                <a:latin typeface="Candara" panose="020E0502030303020204" pitchFamily="34" charset="0"/>
              </a:rPr>
              <a:t>with </a:t>
            </a:r>
            <a:r>
              <a:rPr lang="en-US" sz="2200" b="1" i="1" dirty="0">
                <a:latin typeface="Candara" panose="020E0502030303020204" pitchFamily="34" charset="0"/>
              </a:rPr>
              <a:t>R. </a:t>
            </a:r>
            <a:r>
              <a:rPr lang="en-US" sz="2200" b="1" i="1" dirty="0" err="1">
                <a:latin typeface="Candara" panose="020E0502030303020204" pitchFamily="34" charset="0"/>
              </a:rPr>
              <a:t>solanacearum</a:t>
            </a:r>
            <a:r>
              <a:rPr lang="en-US" sz="2200" b="1" dirty="0">
                <a:latin typeface="Candara" panose="020E0502030303020204" pitchFamily="34" charset="0"/>
              </a:rPr>
              <a:t> strain UY031 </a:t>
            </a:r>
            <a:r>
              <a:rPr lang="en-US" sz="2200" b="1" dirty="0" err="1">
                <a:latin typeface="Candara" panose="020E0502030303020204" pitchFamily="34" charset="0"/>
              </a:rPr>
              <a:t>Pps</a:t>
            </a:r>
            <a:r>
              <a:rPr lang="en-US" sz="2200" b="1" dirty="0">
                <a:latin typeface="Candara" panose="020E0502030303020204" pitchFamily="34" charset="0"/>
              </a:rPr>
              <a:t>-GFP</a:t>
            </a:r>
            <a:r>
              <a:rPr lang="en-US" sz="2200" b="1" dirty="0" smtClean="0">
                <a:latin typeface="Candara" panose="020E0502030303020204" pitchFamily="34" charset="0"/>
              </a:rPr>
              <a:t>. Bacterial </a:t>
            </a:r>
            <a:r>
              <a:rPr lang="en-US" sz="2200" b="1" dirty="0">
                <a:latin typeface="Candara" panose="020E0502030303020204" pitchFamily="34" charset="0"/>
              </a:rPr>
              <a:t>colonization was evaluated 7 days after inoculation, in </a:t>
            </a:r>
            <a:r>
              <a:rPr lang="en-US" sz="2200" b="1" dirty="0" smtClean="0">
                <a:latin typeface="Candara" panose="020E0502030303020204" pitchFamily="34" charset="0"/>
              </a:rPr>
              <a:t>susceptible (13001.79) and resistant (11201.27) potato genotypes. Arrows show bacterial </a:t>
            </a:r>
            <a:r>
              <a:rPr lang="en-US" sz="2200" b="1" dirty="0" smtClean="0">
                <a:latin typeface="Candara" panose="020E0502030303020204" pitchFamily="34" charset="0"/>
              </a:rPr>
              <a:t>colonization. </a:t>
            </a:r>
            <a:r>
              <a:rPr lang="en-US" sz="2200" b="1" dirty="0">
                <a:latin typeface="Candara" panose="020E0502030303020204" pitchFamily="34" charset="0"/>
              </a:rPr>
              <a:t> </a:t>
            </a:r>
            <a:r>
              <a:rPr lang="en-US" sz="2200" b="1" dirty="0" smtClean="0">
                <a:latin typeface="Candara" panose="020E0502030303020204" pitchFamily="34" charset="0"/>
              </a:rPr>
              <a:t>Bacterial colonization was also evaluated in the same plants by plate counting.</a:t>
            </a:r>
            <a:endParaRPr lang="en-US" sz="2200" b="1" dirty="0">
              <a:latin typeface="Candara" panose="020E0502030303020204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5559642" y="31656377"/>
            <a:ext cx="22377638" cy="21236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smtClean="0">
                <a:latin typeface="Candara" panose="020E0502030303020204" pitchFamily="34" charset="0"/>
              </a:rPr>
              <a:t>Principal component analysis </a:t>
            </a:r>
            <a:r>
              <a:rPr lang="en-US" sz="2200" b="1" dirty="0">
                <a:latin typeface="Candara" panose="020E0502030303020204" pitchFamily="34" charset="0"/>
              </a:rPr>
              <a:t>(PCA) as an unsupervised pattern recognition method, was carried out </a:t>
            </a:r>
            <a:r>
              <a:rPr lang="en-US" sz="2200" b="1" dirty="0" smtClean="0">
                <a:latin typeface="Candara" panose="020E0502030303020204" pitchFamily="34" charset="0"/>
              </a:rPr>
              <a:t>to examine </a:t>
            </a:r>
            <a:r>
              <a:rPr lang="en-US" sz="2200" b="1" dirty="0">
                <a:latin typeface="Candara" panose="020E0502030303020204" pitchFamily="34" charset="0"/>
              </a:rPr>
              <a:t>intrinsic variations in spectra of </a:t>
            </a:r>
            <a:r>
              <a:rPr lang="en-US" sz="2200" b="1" dirty="0" smtClean="0">
                <a:latin typeface="Candara" panose="020E0502030303020204" pitchFamily="34" charset="0"/>
              </a:rPr>
              <a:t>potato stems aqueous extracts (not shown). Orthogonal </a:t>
            </a:r>
            <a:r>
              <a:rPr lang="en-US" sz="2200" b="1" dirty="0">
                <a:latin typeface="Candara" panose="020E0502030303020204" pitchFamily="34" charset="0"/>
              </a:rPr>
              <a:t>projection on </a:t>
            </a:r>
            <a:r>
              <a:rPr lang="en-US" sz="2200" b="1" dirty="0" smtClean="0">
                <a:latin typeface="Candara" panose="020E0502030303020204" pitchFamily="34" charset="0"/>
              </a:rPr>
              <a:t>latent structure-discriminant </a:t>
            </a:r>
            <a:r>
              <a:rPr lang="en-US" sz="2200" b="1" dirty="0">
                <a:latin typeface="Candara" panose="020E0502030303020204" pitchFamily="34" charset="0"/>
              </a:rPr>
              <a:t>(</a:t>
            </a:r>
            <a:r>
              <a:rPr lang="en-US" sz="2200" b="1" dirty="0" smtClean="0">
                <a:latin typeface="Candara" panose="020E0502030303020204" pitchFamily="34" charset="0"/>
              </a:rPr>
              <a:t>OPLS-DA) </a:t>
            </a:r>
            <a:r>
              <a:rPr lang="en-US" sz="2200" b="1" dirty="0">
                <a:latin typeface="Candara" panose="020E0502030303020204" pitchFamily="34" charset="0"/>
              </a:rPr>
              <a:t>as a supervised pattern recognition method </a:t>
            </a:r>
            <a:r>
              <a:rPr lang="en-US" sz="2200" b="1" dirty="0" smtClean="0">
                <a:latin typeface="Candara" panose="020E0502030303020204" pitchFamily="34" charset="0"/>
              </a:rPr>
              <a:t>was used </a:t>
            </a:r>
            <a:r>
              <a:rPr lang="en-US" sz="2200" b="1" dirty="0">
                <a:latin typeface="Candara" panose="020E0502030303020204" pitchFamily="34" charset="0"/>
              </a:rPr>
              <a:t>to obtain maximum information about discriminant compounds in the </a:t>
            </a:r>
            <a:r>
              <a:rPr lang="en-US" sz="2200" b="1" dirty="0" smtClean="0">
                <a:latin typeface="Candara" panose="020E0502030303020204" pitchFamily="34" charset="0"/>
              </a:rPr>
              <a:t>NMR spectra </a:t>
            </a:r>
            <a:r>
              <a:rPr lang="en-US" sz="2200" b="1" dirty="0">
                <a:latin typeface="Candara" panose="020E0502030303020204" pitchFamily="34" charset="0"/>
              </a:rPr>
              <a:t>of </a:t>
            </a:r>
            <a:r>
              <a:rPr lang="en-US" sz="2200" b="1" dirty="0" smtClean="0">
                <a:latin typeface="Candara" panose="020E0502030303020204" pitchFamily="34" charset="0"/>
              </a:rPr>
              <a:t>extracts</a:t>
            </a:r>
            <a:r>
              <a:rPr lang="en-US" sz="2200" b="1" dirty="0">
                <a:latin typeface="Candara" panose="020E0502030303020204" pitchFamily="34" charset="0"/>
              </a:rPr>
              <a:t> </a:t>
            </a:r>
            <a:r>
              <a:rPr lang="en-US" sz="2200" b="1" dirty="0" smtClean="0">
                <a:latin typeface="Candara" panose="020E0502030303020204" pitchFamily="34" charset="0"/>
              </a:rPr>
              <a:t>from: (A) infected vs. non infected plants, (B) non infected plants of susceptible (13001.79) vs. resistant (11201.27, 09509.6) genotypes, and (C) infected plants of </a:t>
            </a:r>
            <a:r>
              <a:rPr lang="en-US" sz="2200" b="1" dirty="0">
                <a:latin typeface="Candara" panose="020E0502030303020204" pitchFamily="34" charset="0"/>
              </a:rPr>
              <a:t>susceptible (13001.79) vs. resistant (11201.27, 09509.6) </a:t>
            </a:r>
            <a:r>
              <a:rPr lang="en-US" sz="2200" b="1" dirty="0" smtClean="0">
                <a:latin typeface="Candara" panose="020E0502030303020204" pitchFamily="34" charset="0"/>
              </a:rPr>
              <a:t>genotypes. </a:t>
            </a:r>
            <a:r>
              <a:rPr lang="en-US" sz="2200" b="1" dirty="0">
                <a:latin typeface="Candara" panose="020E0502030303020204" pitchFamily="34" charset="0"/>
              </a:rPr>
              <a:t>The validations of OPLS-DA models were conducted by </a:t>
            </a:r>
            <a:r>
              <a:rPr lang="en-US" sz="2200" b="1" dirty="0" smtClean="0">
                <a:latin typeface="Candara" panose="020E0502030303020204" pitchFamily="34" charset="0"/>
              </a:rPr>
              <a:t>random subset test with 20 iterations and 5-10 subsample splits.</a:t>
            </a:r>
          </a:p>
          <a:p>
            <a:pPr algn="just"/>
            <a:endParaRPr lang="en-US" sz="2200" b="1" dirty="0">
              <a:latin typeface="Candara" panose="020E0502030303020204" pitchFamily="34" charset="0"/>
            </a:endParaRPr>
          </a:p>
        </p:txBody>
      </p:sp>
      <p:sp>
        <p:nvSpPr>
          <p:cNvPr id="244" name="243 Rectángulo redondeado"/>
          <p:cNvSpPr/>
          <p:nvPr/>
        </p:nvSpPr>
        <p:spPr>
          <a:xfrm>
            <a:off x="751681" y="33974881"/>
            <a:ext cx="20821584" cy="5410200"/>
          </a:xfrm>
          <a:prstGeom prst="roundRect">
            <a:avLst>
              <a:gd name="adj" fmla="val 867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5" name="244 CuadroTexto"/>
          <p:cNvSpPr txBox="1"/>
          <p:nvPr/>
        </p:nvSpPr>
        <p:spPr>
          <a:xfrm>
            <a:off x="751681" y="34584481"/>
            <a:ext cx="20821584" cy="14619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b="1" dirty="0" smtClean="0">
                <a:solidFill>
                  <a:schemeClr val="bg1"/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4 – CONCLUSIONS &amp; PERSPECTIVES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  <a:cs typeface="Andalus" panose="02020603050405020304" pitchFamily="18" charset="-78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51680" y="36047938"/>
            <a:ext cx="208215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/>
              <a:t>Resistant clones showed colonization only in roots and the stem </a:t>
            </a:r>
            <a:r>
              <a:rPr lang="en-US" sz="2800" b="1" dirty="0" smtClean="0"/>
              <a:t>base, suggesting that </a:t>
            </a:r>
            <a:r>
              <a:rPr lang="en-US" sz="2800" b="1" dirty="0"/>
              <a:t>resistance in potato is achieved through restriction of bacterial invasion and multiplication in stems</a:t>
            </a:r>
            <a:r>
              <a:rPr lang="en-US" sz="2800" b="1" dirty="0" smtClean="0"/>
              <a:t>. </a:t>
            </a:r>
          </a:p>
          <a:p>
            <a:pPr marL="457200" indent="-457200" algn="just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i="1" dirty="0" smtClean="0">
                <a:latin typeface="Candara" panose="020E0502030303020204" pitchFamily="34" charset="0"/>
              </a:rPr>
              <a:t>R. </a:t>
            </a:r>
            <a:r>
              <a:rPr lang="en-US" sz="2800" b="1" i="1" dirty="0" err="1">
                <a:latin typeface="Candara" panose="020E0502030303020204" pitchFamily="34" charset="0"/>
              </a:rPr>
              <a:t>solanacearum</a:t>
            </a:r>
            <a:r>
              <a:rPr lang="en-US" sz="2800" b="1" dirty="0">
                <a:latin typeface="Candara" panose="020E0502030303020204" pitchFamily="34" charset="0"/>
              </a:rPr>
              <a:t> </a:t>
            </a:r>
            <a:r>
              <a:rPr lang="en-US" sz="2800" b="1" dirty="0" smtClean="0">
                <a:latin typeface="Candara" panose="020E0502030303020204" pitchFamily="34" charset="0"/>
              </a:rPr>
              <a:t>multiplied </a:t>
            </a:r>
            <a:r>
              <a:rPr lang="en-US" sz="2800" b="1" dirty="0">
                <a:latin typeface="Candara" panose="020E0502030303020204" pitchFamily="34" charset="0"/>
              </a:rPr>
              <a:t>in </a:t>
            </a:r>
            <a:r>
              <a:rPr lang="en-US" sz="2800" b="1" dirty="0" smtClean="0">
                <a:latin typeface="Candara" panose="020E0502030303020204" pitchFamily="34" charset="0"/>
              </a:rPr>
              <a:t>a limited </a:t>
            </a:r>
            <a:r>
              <a:rPr lang="en-US" sz="2800" b="1" dirty="0">
                <a:latin typeface="Candara" panose="020E0502030303020204" pitchFamily="34" charset="0"/>
              </a:rPr>
              <a:t>n</a:t>
            </a:r>
            <a:r>
              <a:rPr lang="en-US" sz="2800" b="1" dirty="0" smtClean="0">
                <a:latin typeface="Candara" panose="020E0502030303020204" pitchFamily="34" charset="0"/>
              </a:rPr>
              <a:t>umber </a:t>
            </a:r>
            <a:r>
              <a:rPr lang="en-US" sz="2800" b="1" dirty="0">
                <a:latin typeface="Candara" panose="020E0502030303020204" pitchFamily="34" charset="0"/>
              </a:rPr>
              <a:t>of </a:t>
            </a:r>
            <a:r>
              <a:rPr lang="en-US" sz="2800" b="1" dirty="0" smtClean="0">
                <a:latin typeface="Candara" panose="020E0502030303020204" pitchFamily="34" charset="0"/>
              </a:rPr>
              <a:t>xylem </a:t>
            </a:r>
            <a:r>
              <a:rPr lang="en-US" sz="2800" b="1" dirty="0">
                <a:latin typeface="Candara" panose="020E0502030303020204" pitchFamily="34" charset="0"/>
              </a:rPr>
              <a:t>v</a:t>
            </a:r>
            <a:r>
              <a:rPr lang="en-US" sz="2800" b="1" dirty="0" smtClean="0">
                <a:latin typeface="Candara" panose="020E0502030303020204" pitchFamily="34" charset="0"/>
              </a:rPr>
              <a:t>essels and reached lower population densities </a:t>
            </a:r>
            <a:r>
              <a:rPr lang="en-US" sz="2800" b="1" dirty="0">
                <a:latin typeface="Candara" panose="020E0502030303020204" pitchFamily="34" charset="0"/>
              </a:rPr>
              <a:t>i</a:t>
            </a:r>
            <a:r>
              <a:rPr lang="en-US" sz="2800" b="1" dirty="0" smtClean="0">
                <a:latin typeface="Candara" panose="020E0502030303020204" pitchFamily="34" charset="0"/>
              </a:rPr>
              <a:t>n stems </a:t>
            </a:r>
            <a:r>
              <a:rPr lang="en-US" sz="2800" b="1" dirty="0">
                <a:latin typeface="Candara" panose="020E0502030303020204" pitchFamily="34" charset="0"/>
              </a:rPr>
              <a:t>of </a:t>
            </a:r>
            <a:r>
              <a:rPr lang="en-US" sz="2800" b="1" dirty="0" smtClean="0">
                <a:latin typeface="Candara" panose="020E0502030303020204" pitchFamily="34" charset="0"/>
              </a:rPr>
              <a:t>resistant plants.</a:t>
            </a:r>
          </a:p>
          <a:p>
            <a:pPr marL="457200" indent="-457200" algn="just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ndara" panose="020E0502030303020204" pitchFamily="34" charset="0"/>
              </a:rPr>
              <a:t>The</a:t>
            </a:r>
            <a:r>
              <a:rPr lang="es-UY" sz="2800" b="1" dirty="0" smtClean="0">
                <a:latin typeface="Candara" panose="020E0502030303020204" pitchFamily="34" charset="0"/>
              </a:rPr>
              <a:t> NMR </a:t>
            </a:r>
            <a:r>
              <a:rPr lang="en-US" sz="2800" b="1" dirty="0" smtClean="0">
                <a:latin typeface="Candara" panose="020E0502030303020204" pitchFamily="34" charset="0"/>
              </a:rPr>
              <a:t>based </a:t>
            </a:r>
            <a:r>
              <a:rPr lang="en-US" sz="2800" b="1" dirty="0" err="1" smtClean="0">
                <a:latin typeface="Candara" panose="020E0502030303020204" pitchFamily="34" charset="0"/>
              </a:rPr>
              <a:t>metabolomic</a:t>
            </a:r>
            <a:r>
              <a:rPr lang="en-US" sz="2800" b="1" dirty="0" smtClean="0">
                <a:latin typeface="Candara" panose="020E0502030303020204" pitchFamily="34" charset="0"/>
              </a:rPr>
              <a:t> approach was able to differentiate the metabolic profiles of infected vs. non infected plants,  and susceptible vs. resistant inoculated plants.</a:t>
            </a:r>
            <a:r>
              <a:rPr lang="en-US" sz="2800" dirty="0" smtClean="0"/>
              <a:t> </a:t>
            </a:r>
          </a:p>
          <a:p>
            <a:pPr marL="457200" indent="-457200" algn="just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b="1" dirty="0" smtClean="0"/>
              <a:t>Identification of relevant metabolites induced after infection with </a:t>
            </a:r>
            <a:r>
              <a:rPr lang="en-US" sz="2800" b="1" i="1" dirty="0" smtClean="0"/>
              <a:t>R. </a:t>
            </a:r>
            <a:r>
              <a:rPr lang="en-US" sz="2800" b="1" i="1" dirty="0" err="1" smtClean="0"/>
              <a:t>solanacearum</a:t>
            </a:r>
            <a:r>
              <a:rPr lang="en-US" sz="2800" b="1" i="1" dirty="0" smtClean="0"/>
              <a:t>, </a:t>
            </a:r>
            <a:r>
              <a:rPr lang="en-US" sz="2800" b="1" dirty="0" smtClean="0"/>
              <a:t>and metabolites responsible for bacterial wilt resistance in advanced potato clones is currently under progress.</a:t>
            </a:r>
          </a:p>
        </p:txBody>
      </p:sp>
      <p:pic>
        <p:nvPicPr>
          <p:cNvPr id="246" name="Picture 2" descr="Resultado de imagen para cenur litoral norte logo">
            <a:extLst>
              <a:ext uri="{FF2B5EF4-FFF2-40B4-BE49-F238E27FC236}">
                <a16:creationId xmlns="" xmlns:a16="http://schemas.microsoft.com/office/drawing/2014/main" id="{1433D4D8-78B7-4489-ACFE-29F9397D1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6"/>
          <a:stretch/>
        </p:blipFill>
        <p:spPr bwMode="auto">
          <a:xfrm>
            <a:off x="23164849" y="37175281"/>
            <a:ext cx="4095816" cy="22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Resultado de imagen para cenur litoral norte logo">
            <a:extLst>
              <a:ext uri="{FF2B5EF4-FFF2-40B4-BE49-F238E27FC236}">
                <a16:creationId xmlns="" xmlns:a16="http://schemas.microsoft.com/office/drawing/2014/main" id="{84063E41-1959-4C3B-9F29-2157884F5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5"/>
          <a:stretch/>
        </p:blipFill>
        <p:spPr bwMode="auto">
          <a:xfrm>
            <a:off x="24524753" y="35397901"/>
            <a:ext cx="3909855" cy="195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4" descr="Resultado de imagen para logo facultad de quimica">
            <a:extLst>
              <a:ext uri="{FF2B5EF4-FFF2-40B4-BE49-F238E27FC236}">
                <a16:creationId xmlns="" xmlns:a16="http://schemas.microsoft.com/office/drawing/2014/main" id="{BC2D3FC5-320A-4534-AEC3-6CF0D9E4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465" y="35194081"/>
            <a:ext cx="1675831" cy="23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15" descr="http://www.sequentiabiotech.com/wp-content/uploads/2013/07/crag-logo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865" y="35776694"/>
            <a:ext cx="2675616" cy="157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Picture 6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27976544" y="37480081"/>
            <a:ext cx="3170321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31460281" y="35346481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UY" sz="2400" b="1" dirty="0" err="1" smtClean="0">
                <a:latin typeface="Candara" panose="020E0502030303020204" pitchFamily="34" charset="0"/>
              </a:rPr>
              <a:t>Grant</a:t>
            </a:r>
            <a:r>
              <a:rPr lang="es-UY" sz="2400" b="1" dirty="0" smtClean="0">
                <a:latin typeface="Candara" panose="020E0502030303020204" pitchFamily="34" charset="0"/>
              </a:rPr>
              <a:t> CSIC I+D  1514 (M.I. </a:t>
            </a:r>
            <a:r>
              <a:rPr lang="es-UY" sz="2400" b="1" dirty="0" err="1" smtClean="0">
                <a:latin typeface="Candara" panose="020E0502030303020204" pitchFamily="34" charset="0"/>
              </a:rPr>
              <a:t>Siri</a:t>
            </a:r>
            <a:r>
              <a:rPr lang="es-UY" sz="2400" b="1" dirty="0" smtClean="0">
                <a:latin typeface="Candara" panose="020E0502030303020204" pitchFamily="34" charset="0"/>
              </a:rPr>
              <a:t>)</a:t>
            </a:r>
          </a:p>
          <a:p>
            <a:pPr marL="457200" indent="-457200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UY" sz="2400" b="1" dirty="0" err="1" smtClean="0">
                <a:latin typeface="Candara" panose="020E0502030303020204" pitchFamily="34" charset="0"/>
              </a:rPr>
              <a:t>Programme</a:t>
            </a:r>
            <a:r>
              <a:rPr lang="es-UY" sz="2400" b="1" dirty="0" smtClean="0">
                <a:latin typeface="Candara" panose="020E0502030303020204" pitchFamily="34" charset="0"/>
              </a:rPr>
              <a:t> </a:t>
            </a:r>
            <a:r>
              <a:rPr lang="es-UY" sz="2400" b="1" dirty="0" err="1" smtClean="0">
                <a:latin typeface="Candara" panose="020E0502030303020204" pitchFamily="34" charset="0"/>
              </a:rPr>
              <a:t>for</a:t>
            </a:r>
            <a:r>
              <a:rPr lang="es-UY" sz="2400" b="1" dirty="0" smtClean="0">
                <a:latin typeface="Candara" panose="020E0502030303020204" pitchFamily="34" charset="0"/>
              </a:rPr>
              <a:t> </a:t>
            </a:r>
            <a:r>
              <a:rPr lang="es-UY" sz="2400" b="1" dirty="0" err="1" smtClean="0">
                <a:latin typeface="Candara" panose="020E0502030303020204" pitchFamily="34" charset="0"/>
              </a:rPr>
              <a:t>the</a:t>
            </a:r>
            <a:r>
              <a:rPr lang="es-UY" sz="2400" b="1" dirty="0" smtClean="0">
                <a:latin typeface="Candara" panose="020E0502030303020204" pitchFamily="34" charset="0"/>
              </a:rPr>
              <a:t> </a:t>
            </a:r>
            <a:r>
              <a:rPr lang="es-UY" sz="2400" b="1" dirty="0" err="1" smtClean="0">
                <a:latin typeface="Candara" panose="020E0502030303020204" pitchFamily="34" charset="0"/>
              </a:rPr>
              <a:t>Development</a:t>
            </a:r>
            <a:r>
              <a:rPr lang="es-UY" sz="2400" b="1" dirty="0" smtClean="0">
                <a:latin typeface="Candara" panose="020E0502030303020204" pitchFamily="34" charset="0"/>
              </a:rPr>
              <a:t> of Basic </a:t>
            </a:r>
            <a:r>
              <a:rPr lang="es-UY" sz="2400" b="1" dirty="0" err="1" smtClean="0">
                <a:latin typeface="Candara" panose="020E0502030303020204" pitchFamily="34" charset="0"/>
              </a:rPr>
              <a:t>Science</a:t>
            </a:r>
            <a:r>
              <a:rPr lang="es-UY" sz="2400" b="1" dirty="0" smtClean="0">
                <a:latin typeface="Candara" panose="020E0502030303020204" pitchFamily="34" charset="0"/>
              </a:rPr>
              <a:t> (PEDECIBA) 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405" y="36718081"/>
            <a:ext cx="1570276" cy="2228094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81" y="36794281"/>
            <a:ext cx="2171700" cy="2105025"/>
          </a:xfrm>
          <a:prstGeom prst="rect">
            <a:avLst/>
          </a:prstGeom>
        </p:spPr>
      </p:pic>
      <p:sp>
        <p:nvSpPr>
          <p:cNvPr id="25" name="24 Rectángulo redondeado"/>
          <p:cNvSpPr/>
          <p:nvPr/>
        </p:nvSpPr>
        <p:spPr>
          <a:xfrm>
            <a:off x="22612465" y="34065756"/>
            <a:ext cx="16163017" cy="8997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Acknowledgments</a:t>
            </a:r>
            <a:r>
              <a:rPr lang="es-UY" sz="6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 &amp;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Financial</a:t>
            </a:r>
            <a:r>
              <a:rPr lang="es-UY" sz="6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ndalus" panose="02020603050405020304" pitchFamily="18" charset="-78"/>
              </a:rPr>
              <a:t>support</a:t>
            </a:r>
            <a:endParaRPr lang="en-US" sz="6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  <a:cs typeface="Andalus" panose="02020603050405020304" pitchFamily="18" charset="-78"/>
            </a:endParaRPr>
          </a:p>
        </p:txBody>
      </p:sp>
      <p:sp>
        <p:nvSpPr>
          <p:cNvPr id="252" name="251 CuadroTexto"/>
          <p:cNvSpPr txBox="1"/>
          <p:nvPr/>
        </p:nvSpPr>
        <p:spPr>
          <a:xfrm>
            <a:off x="7760884" y="22621081"/>
            <a:ext cx="2210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UY" sz="3200" b="1" dirty="0" smtClean="0">
                <a:latin typeface="Candara" panose="020E0502030303020204" pitchFamily="34" charset="0"/>
              </a:rPr>
              <a:t>&gt; 10</a:t>
            </a:r>
            <a:r>
              <a:rPr lang="es-UY" sz="3200" b="1" baseline="30000" dirty="0" smtClean="0">
                <a:latin typeface="Candara" panose="020E0502030303020204" pitchFamily="34" charset="0"/>
              </a:rPr>
              <a:t>9</a:t>
            </a:r>
            <a:r>
              <a:rPr lang="es-UY" sz="3200" b="1" dirty="0" smtClean="0">
                <a:latin typeface="Candara" panose="020E0502030303020204" pitchFamily="34" charset="0"/>
              </a:rPr>
              <a:t> </a:t>
            </a:r>
            <a:r>
              <a:rPr lang="es-UY" sz="3200" b="1" dirty="0" err="1" smtClean="0">
                <a:latin typeface="Candara" panose="020E0502030303020204" pitchFamily="34" charset="0"/>
              </a:rPr>
              <a:t>cfu</a:t>
            </a:r>
            <a:r>
              <a:rPr lang="es-UY" sz="3200" b="1" dirty="0" smtClean="0">
                <a:latin typeface="Candara" panose="020E0502030303020204" pitchFamily="34" charset="0"/>
              </a:rPr>
              <a:t>/g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253" name="252 CuadroTexto"/>
          <p:cNvSpPr txBox="1"/>
          <p:nvPr/>
        </p:nvSpPr>
        <p:spPr>
          <a:xfrm>
            <a:off x="7760884" y="30241081"/>
            <a:ext cx="2210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3200" b="1" dirty="0" smtClean="0">
                <a:latin typeface="Candara" panose="020E0502030303020204" pitchFamily="34" charset="0"/>
              </a:rPr>
              <a:t> &lt;10</a:t>
            </a:r>
            <a:r>
              <a:rPr lang="es-UY" sz="3200" b="1" baseline="30000" dirty="0" smtClean="0">
                <a:latin typeface="Candara" panose="020E0502030303020204" pitchFamily="34" charset="0"/>
              </a:rPr>
              <a:t>4</a:t>
            </a:r>
            <a:r>
              <a:rPr lang="es-UY" sz="3200" b="1" dirty="0" smtClean="0">
                <a:latin typeface="Candara" panose="020E0502030303020204" pitchFamily="34" charset="0"/>
              </a:rPr>
              <a:t> </a:t>
            </a:r>
            <a:r>
              <a:rPr lang="es-UY" sz="3200" b="1" dirty="0" err="1" smtClean="0">
                <a:latin typeface="Candara" panose="020E0502030303020204" pitchFamily="34" charset="0"/>
              </a:rPr>
              <a:t>cfu</a:t>
            </a:r>
            <a:r>
              <a:rPr lang="es-UY" sz="3200" b="1" dirty="0" smtClean="0">
                <a:latin typeface="Candara" panose="020E0502030303020204" pitchFamily="34" charset="0"/>
              </a:rPr>
              <a:t>/g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254" name="253 CuadroTexto"/>
          <p:cNvSpPr txBox="1"/>
          <p:nvPr/>
        </p:nvSpPr>
        <p:spPr>
          <a:xfrm>
            <a:off x="11418484" y="22621081"/>
            <a:ext cx="2210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UY" sz="3200" b="1" dirty="0" smtClean="0">
                <a:latin typeface="Candara" panose="020E0502030303020204" pitchFamily="34" charset="0"/>
              </a:rPr>
              <a:t>10</a:t>
            </a:r>
            <a:r>
              <a:rPr lang="es-UY" sz="3200" b="1" baseline="30000" dirty="0" smtClean="0">
                <a:latin typeface="Candara" panose="020E0502030303020204" pitchFamily="34" charset="0"/>
              </a:rPr>
              <a:t>6</a:t>
            </a:r>
            <a:r>
              <a:rPr lang="es-UY" sz="3200" b="1" dirty="0" smtClean="0">
                <a:latin typeface="Candara" panose="020E0502030303020204" pitchFamily="34" charset="0"/>
              </a:rPr>
              <a:t> </a:t>
            </a:r>
            <a:r>
              <a:rPr lang="es-UY" sz="3200" b="1" dirty="0" err="1" smtClean="0">
                <a:latin typeface="Candara" panose="020E0502030303020204" pitchFamily="34" charset="0"/>
              </a:rPr>
              <a:t>cfu</a:t>
            </a:r>
            <a:r>
              <a:rPr lang="es-UY" sz="3200" b="1" dirty="0" smtClean="0">
                <a:latin typeface="Candara" panose="020E0502030303020204" pitchFamily="34" charset="0"/>
              </a:rPr>
              <a:t>/g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255" name="254 CuadroTexto"/>
          <p:cNvSpPr txBox="1"/>
          <p:nvPr/>
        </p:nvSpPr>
        <p:spPr>
          <a:xfrm>
            <a:off x="11343481" y="30265906"/>
            <a:ext cx="22109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UY" sz="3200" b="1" dirty="0" smtClean="0">
                <a:latin typeface="Candara" panose="020E0502030303020204" pitchFamily="34" charset="0"/>
              </a:rPr>
              <a:t>10</a:t>
            </a:r>
            <a:r>
              <a:rPr lang="es-UY" sz="3200" b="1" baseline="30000" dirty="0" smtClean="0">
                <a:latin typeface="Candara" panose="020E0502030303020204" pitchFamily="34" charset="0"/>
              </a:rPr>
              <a:t>6</a:t>
            </a:r>
            <a:r>
              <a:rPr lang="es-UY" sz="3200" b="1" dirty="0" smtClean="0">
                <a:latin typeface="Candara" panose="020E0502030303020204" pitchFamily="34" charset="0"/>
              </a:rPr>
              <a:t> </a:t>
            </a:r>
            <a:r>
              <a:rPr lang="es-UY" sz="3200" b="1" dirty="0" err="1" smtClean="0">
                <a:latin typeface="Candara" panose="020E0502030303020204" pitchFamily="34" charset="0"/>
              </a:rPr>
              <a:t>cfu</a:t>
            </a:r>
            <a:r>
              <a:rPr lang="es-UY" sz="3200" b="1" dirty="0" smtClean="0">
                <a:latin typeface="Candara" panose="020E0502030303020204" pitchFamily="34" charset="0"/>
              </a:rPr>
              <a:t>/g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15559642" y="26165750"/>
            <a:ext cx="58443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</a:t>
            </a:r>
            <a:endParaRPr lang="en-US" sz="3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6" name="255 CuadroTexto"/>
          <p:cNvSpPr txBox="1"/>
          <p:nvPr/>
        </p:nvSpPr>
        <p:spPr>
          <a:xfrm>
            <a:off x="23078281" y="26202481"/>
            <a:ext cx="58443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B</a:t>
            </a:r>
            <a:endParaRPr lang="en-US" sz="3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57" name="256 CuadroTexto"/>
          <p:cNvSpPr txBox="1"/>
          <p:nvPr/>
        </p:nvSpPr>
        <p:spPr>
          <a:xfrm>
            <a:off x="30469681" y="26202481"/>
            <a:ext cx="58443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UY" sz="36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</a:t>
            </a:r>
            <a:endParaRPr lang="en-US" sz="3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9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826</Words>
  <Application>Microsoft Office PowerPoint</Application>
  <PresentationFormat>Personalizado</PresentationFormat>
  <Paragraphs>59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67</cp:revision>
  <dcterms:created xsi:type="dcterms:W3CDTF">2018-07-25T19:19:25Z</dcterms:created>
  <dcterms:modified xsi:type="dcterms:W3CDTF">2018-07-26T18:12:10Z</dcterms:modified>
</cp:coreProperties>
</file>